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3" r:id="rId4"/>
    <p:sldId id="28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4676" autoAdjust="0"/>
  </p:normalViewPr>
  <p:slideViewPr>
    <p:cSldViewPr>
      <p:cViewPr varScale="1">
        <p:scale>
          <a:sx n="100" d="100"/>
          <a:sy n="100" d="100"/>
        </p:scale>
        <p:origin x="-2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AC3B6-F7C2-4B51-B28F-4F093A1CD6BD}" type="doc">
      <dgm:prSet loTypeId="urn:microsoft.com/office/officeart/2005/8/layout/pyramid1" loCatId="pyramid" qsTypeId="urn:microsoft.com/office/officeart/2005/8/quickstyle/3d7" qsCatId="3D" csTypeId="urn:microsoft.com/office/officeart/2005/8/colors/colorful2" csCatId="colorful" phldr="1"/>
      <dgm:spPr/>
    </dgm:pt>
    <dgm:pt modelId="{362EA341-6F60-4A78-8727-4E8DDDD750FB}">
      <dgm:prSet phldrT="[Text]" custT="1"/>
      <dgm:spPr/>
      <dgm:t>
        <a:bodyPr/>
        <a:lstStyle/>
        <a:p>
          <a:r>
            <a:rPr lang="en-GB" sz="2400" b="1" dirty="0" smtClean="0"/>
            <a:t/>
          </a:r>
          <a:br>
            <a:rPr lang="en-GB" sz="2400" b="1" dirty="0" smtClean="0"/>
          </a:br>
          <a:r>
            <a:rPr lang="en-GB" sz="2400" b="1" dirty="0" smtClean="0"/>
            <a:t>Year 4 </a:t>
          </a:r>
          <a:br>
            <a:rPr lang="en-GB" sz="2400" b="1" dirty="0" smtClean="0"/>
          </a:br>
          <a:r>
            <a:rPr lang="en-GB" sz="2400" b="1" dirty="0" smtClean="0"/>
            <a:t>(Level H)</a:t>
          </a:r>
          <a:endParaRPr lang="en-GB" sz="2400" b="1" dirty="0"/>
        </a:p>
      </dgm:t>
    </dgm:pt>
    <dgm:pt modelId="{4DBAB4CA-04FA-4D78-B3AB-4AD2738F5206}" type="parTrans" cxnId="{43C7F96D-58C4-4A10-B36E-77F0D4D002C8}">
      <dgm:prSet/>
      <dgm:spPr/>
      <dgm:t>
        <a:bodyPr/>
        <a:lstStyle/>
        <a:p>
          <a:endParaRPr lang="en-GB" sz="1200" b="1"/>
        </a:p>
      </dgm:t>
    </dgm:pt>
    <dgm:pt modelId="{71F98567-9D46-43EA-BF0A-BA1EB9CD7844}" type="sibTrans" cxnId="{43C7F96D-58C4-4A10-B36E-77F0D4D002C8}">
      <dgm:prSet/>
      <dgm:spPr/>
      <dgm:t>
        <a:bodyPr/>
        <a:lstStyle/>
        <a:p>
          <a:endParaRPr lang="en-GB" sz="1200" b="1"/>
        </a:p>
      </dgm:t>
    </dgm:pt>
    <dgm:pt modelId="{DA98A851-171E-42EA-B7A9-F50C70AEDDA7}">
      <dgm:prSet phldrT="[Text]" custT="1"/>
      <dgm:spPr/>
      <dgm:t>
        <a:bodyPr/>
        <a:lstStyle/>
        <a:p>
          <a:r>
            <a:rPr lang="en-GB" sz="3200" b="1" dirty="0" smtClean="0"/>
            <a:t>Year 2 </a:t>
          </a:r>
          <a:br>
            <a:rPr lang="en-GB" sz="3200" b="1" dirty="0" smtClean="0"/>
          </a:br>
          <a:r>
            <a:rPr lang="en-GB" sz="3200" b="1" dirty="0" smtClean="0"/>
            <a:t>(Level I)</a:t>
          </a:r>
          <a:endParaRPr lang="en-GB" sz="3200" b="1" dirty="0"/>
        </a:p>
      </dgm:t>
    </dgm:pt>
    <dgm:pt modelId="{A6DF2EB0-369E-4ECF-8CAF-896A0C92760E}" type="parTrans" cxnId="{6546C5AD-10D6-4223-B197-2723068AD813}">
      <dgm:prSet/>
      <dgm:spPr/>
      <dgm:t>
        <a:bodyPr/>
        <a:lstStyle/>
        <a:p>
          <a:endParaRPr lang="en-GB" sz="1200" b="1"/>
        </a:p>
      </dgm:t>
    </dgm:pt>
    <dgm:pt modelId="{5F08134E-691A-41C6-AB0E-22D945199AE8}" type="sibTrans" cxnId="{6546C5AD-10D6-4223-B197-2723068AD813}">
      <dgm:prSet/>
      <dgm:spPr/>
      <dgm:t>
        <a:bodyPr/>
        <a:lstStyle/>
        <a:p>
          <a:endParaRPr lang="en-GB" sz="1200" b="1"/>
        </a:p>
      </dgm:t>
    </dgm:pt>
    <dgm:pt modelId="{57117F3B-A005-48DD-9803-4DB0994C0BCB}">
      <dgm:prSet phldrT="[Text]" custT="1"/>
      <dgm:spPr/>
      <dgm:t>
        <a:bodyPr/>
        <a:lstStyle/>
        <a:p>
          <a:r>
            <a:rPr lang="en-GB" sz="3200" b="1" dirty="0" smtClean="0"/>
            <a:t>Year 1 </a:t>
          </a:r>
          <a:br>
            <a:rPr lang="en-GB" sz="3200" b="1" dirty="0" smtClean="0"/>
          </a:br>
          <a:r>
            <a:rPr lang="en-GB" sz="3200" b="1" dirty="0" smtClean="0"/>
            <a:t>(Level C)</a:t>
          </a:r>
          <a:endParaRPr lang="en-GB" sz="3200" b="1" dirty="0"/>
        </a:p>
      </dgm:t>
    </dgm:pt>
    <dgm:pt modelId="{074BD772-305B-474F-9BD2-1C2C1007B450}" type="parTrans" cxnId="{8513BA47-156D-491F-AFB3-6E1C13A6C93B}">
      <dgm:prSet/>
      <dgm:spPr/>
      <dgm:t>
        <a:bodyPr/>
        <a:lstStyle/>
        <a:p>
          <a:endParaRPr lang="en-GB" sz="1200" b="1"/>
        </a:p>
      </dgm:t>
    </dgm:pt>
    <dgm:pt modelId="{D7B964DE-F0A8-41D8-B41A-206B1B97449F}" type="sibTrans" cxnId="{8513BA47-156D-491F-AFB3-6E1C13A6C93B}">
      <dgm:prSet/>
      <dgm:spPr/>
      <dgm:t>
        <a:bodyPr/>
        <a:lstStyle/>
        <a:p>
          <a:endParaRPr lang="en-GB" sz="1200" b="1"/>
        </a:p>
      </dgm:t>
    </dgm:pt>
    <dgm:pt modelId="{C4E4339F-9337-4260-9DBD-012B8C26BC8F}">
      <dgm:prSet phldrT="[Text]" custT="1"/>
      <dgm:spPr/>
      <dgm:t>
        <a:bodyPr/>
        <a:lstStyle/>
        <a:p>
          <a:r>
            <a:rPr lang="en-GB" sz="3200" b="1" dirty="0" smtClean="0"/>
            <a:t>Placement </a:t>
          </a:r>
          <a:br>
            <a:rPr lang="en-GB" sz="3200" b="1" dirty="0" smtClean="0"/>
          </a:br>
          <a:r>
            <a:rPr lang="en-GB" sz="3200" b="1" dirty="0" smtClean="0"/>
            <a:t>(Level P)</a:t>
          </a:r>
          <a:endParaRPr lang="en-GB" sz="3200" b="1" dirty="0"/>
        </a:p>
      </dgm:t>
    </dgm:pt>
    <dgm:pt modelId="{DB935157-9CB5-4A99-B137-3BC11CB26207}" type="parTrans" cxnId="{AC1E04B0-E07C-4161-8B6A-883B321D48A3}">
      <dgm:prSet/>
      <dgm:spPr/>
      <dgm:t>
        <a:bodyPr/>
        <a:lstStyle/>
        <a:p>
          <a:endParaRPr lang="en-GB" sz="1200" b="1"/>
        </a:p>
      </dgm:t>
    </dgm:pt>
    <dgm:pt modelId="{5E75C5B1-CAF9-4086-8302-F87104247595}" type="sibTrans" cxnId="{AC1E04B0-E07C-4161-8B6A-883B321D48A3}">
      <dgm:prSet/>
      <dgm:spPr/>
      <dgm:t>
        <a:bodyPr/>
        <a:lstStyle/>
        <a:p>
          <a:endParaRPr lang="en-GB" sz="1200" b="1"/>
        </a:p>
      </dgm:t>
    </dgm:pt>
    <dgm:pt modelId="{B5B1EF49-B92E-4C52-97AC-06842110CEE3}" type="pres">
      <dgm:prSet presAssocID="{6E0AC3B6-F7C2-4B51-B28F-4F093A1CD6BD}" presName="Name0" presStyleCnt="0">
        <dgm:presLayoutVars>
          <dgm:dir/>
          <dgm:animLvl val="lvl"/>
          <dgm:resizeHandles val="exact"/>
        </dgm:presLayoutVars>
      </dgm:prSet>
      <dgm:spPr/>
    </dgm:pt>
    <dgm:pt modelId="{85D2AF9F-B2F7-4B34-BC1B-1BE3BA6BC784}" type="pres">
      <dgm:prSet presAssocID="{362EA341-6F60-4A78-8727-4E8DDDD750FB}" presName="Name8" presStyleCnt="0"/>
      <dgm:spPr/>
    </dgm:pt>
    <dgm:pt modelId="{BDD1965E-054F-44C7-AC1C-5BC84AC433A1}" type="pres">
      <dgm:prSet presAssocID="{362EA341-6F60-4A78-8727-4E8DDDD750F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3CE232-BF76-44E4-AFA9-50A531A5FAB4}" type="pres">
      <dgm:prSet presAssocID="{362EA341-6F60-4A78-8727-4E8DDDD750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FF4E4-99D4-4FCF-B7DC-E233C03D9B44}" type="pres">
      <dgm:prSet presAssocID="{C4E4339F-9337-4260-9DBD-012B8C26BC8F}" presName="Name8" presStyleCnt="0"/>
      <dgm:spPr/>
    </dgm:pt>
    <dgm:pt modelId="{CD1BCFF3-FCCD-4103-96B3-560BB8E87B43}" type="pres">
      <dgm:prSet presAssocID="{C4E4339F-9337-4260-9DBD-012B8C26BC8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1BBE53-A88D-4C24-A9A8-1C538B117C2E}" type="pres">
      <dgm:prSet presAssocID="{C4E4339F-9337-4260-9DBD-012B8C26BC8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C2D3C-E777-4213-972E-BA6430876A51}" type="pres">
      <dgm:prSet presAssocID="{DA98A851-171E-42EA-B7A9-F50C70AEDDA7}" presName="Name8" presStyleCnt="0"/>
      <dgm:spPr/>
    </dgm:pt>
    <dgm:pt modelId="{32C411F1-5207-4D15-9CA9-478A7AE40F24}" type="pres">
      <dgm:prSet presAssocID="{DA98A851-171E-42EA-B7A9-F50C70AEDDA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951ED9-1BE8-497D-AF1F-74F42DEF289F}" type="pres">
      <dgm:prSet presAssocID="{DA98A851-171E-42EA-B7A9-F50C70AEDD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9B4EA1-805F-497F-A4CB-6EA9C94B303A}" type="pres">
      <dgm:prSet presAssocID="{57117F3B-A005-48DD-9803-4DB0994C0BCB}" presName="Name8" presStyleCnt="0"/>
      <dgm:spPr/>
    </dgm:pt>
    <dgm:pt modelId="{80B338D9-5F7C-47E6-A3ED-138462B314E7}" type="pres">
      <dgm:prSet presAssocID="{57117F3B-A005-48DD-9803-4DB0994C0BC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DF8D3-357F-479E-B04D-044295A9A6D4}" type="pres">
      <dgm:prSet presAssocID="{57117F3B-A005-48DD-9803-4DB0994C0B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19AB04-ED6C-4E60-AF30-A31C4C3AF0C7}" type="presOf" srcId="{6E0AC3B6-F7C2-4B51-B28F-4F093A1CD6BD}" destId="{B5B1EF49-B92E-4C52-97AC-06842110CEE3}" srcOrd="0" destOrd="0" presId="urn:microsoft.com/office/officeart/2005/8/layout/pyramid1"/>
    <dgm:cxn modelId="{43C7F96D-58C4-4A10-B36E-77F0D4D002C8}" srcId="{6E0AC3B6-F7C2-4B51-B28F-4F093A1CD6BD}" destId="{362EA341-6F60-4A78-8727-4E8DDDD750FB}" srcOrd="0" destOrd="0" parTransId="{4DBAB4CA-04FA-4D78-B3AB-4AD2738F5206}" sibTransId="{71F98567-9D46-43EA-BF0A-BA1EB9CD7844}"/>
    <dgm:cxn modelId="{8513BA47-156D-491F-AFB3-6E1C13A6C93B}" srcId="{6E0AC3B6-F7C2-4B51-B28F-4F093A1CD6BD}" destId="{57117F3B-A005-48DD-9803-4DB0994C0BCB}" srcOrd="3" destOrd="0" parTransId="{074BD772-305B-474F-9BD2-1C2C1007B450}" sibTransId="{D7B964DE-F0A8-41D8-B41A-206B1B97449F}"/>
    <dgm:cxn modelId="{5E371BF5-E44B-4A94-AD44-507C841387E1}" type="presOf" srcId="{C4E4339F-9337-4260-9DBD-012B8C26BC8F}" destId="{CD1BCFF3-FCCD-4103-96B3-560BB8E87B43}" srcOrd="0" destOrd="0" presId="urn:microsoft.com/office/officeart/2005/8/layout/pyramid1"/>
    <dgm:cxn modelId="{0AF8418D-14C5-4626-BC3E-9DC073D91EB7}" type="presOf" srcId="{DA98A851-171E-42EA-B7A9-F50C70AEDDA7}" destId="{94951ED9-1BE8-497D-AF1F-74F42DEF289F}" srcOrd="1" destOrd="0" presId="urn:microsoft.com/office/officeart/2005/8/layout/pyramid1"/>
    <dgm:cxn modelId="{6546C5AD-10D6-4223-B197-2723068AD813}" srcId="{6E0AC3B6-F7C2-4B51-B28F-4F093A1CD6BD}" destId="{DA98A851-171E-42EA-B7A9-F50C70AEDDA7}" srcOrd="2" destOrd="0" parTransId="{A6DF2EB0-369E-4ECF-8CAF-896A0C92760E}" sibTransId="{5F08134E-691A-41C6-AB0E-22D945199AE8}"/>
    <dgm:cxn modelId="{F69227F0-19E7-4340-934D-2ECB73371F05}" type="presOf" srcId="{362EA341-6F60-4A78-8727-4E8DDDD750FB}" destId="{BDD1965E-054F-44C7-AC1C-5BC84AC433A1}" srcOrd="0" destOrd="0" presId="urn:microsoft.com/office/officeart/2005/8/layout/pyramid1"/>
    <dgm:cxn modelId="{D89822E3-6241-43B7-9B90-2B18146789AB}" type="presOf" srcId="{362EA341-6F60-4A78-8727-4E8DDDD750FB}" destId="{143CE232-BF76-44E4-AFA9-50A531A5FAB4}" srcOrd="1" destOrd="0" presId="urn:microsoft.com/office/officeart/2005/8/layout/pyramid1"/>
    <dgm:cxn modelId="{AC1E04B0-E07C-4161-8B6A-883B321D48A3}" srcId="{6E0AC3B6-F7C2-4B51-B28F-4F093A1CD6BD}" destId="{C4E4339F-9337-4260-9DBD-012B8C26BC8F}" srcOrd="1" destOrd="0" parTransId="{DB935157-9CB5-4A99-B137-3BC11CB26207}" sibTransId="{5E75C5B1-CAF9-4086-8302-F87104247595}"/>
    <dgm:cxn modelId="{32394657-9826-4C14-AB2D-217E8F2C68AA}" type="presOf" srcId="{C4E4339F-9337-4260-9DBD-012B8C26BC8F}" destId="{B61BBE53-A88D-4C24-A9A8-1C538B117C2E}" srcOrd="1" destOrd="0" presId="urn:microsoft.com/office/officeart/2005/8/layout/pyramid1"/>
    <dgm:cxn modelId="{AFC6A5F4-E9A5-4E54-A076-FD2904BC75F2}" type="presOf" srcId="{DA98A851-171E-42EA-B7A9-F50C70AEDDA7}" destId="{32C411F1-5207-4D15-9CA9-478A7AE40F24}" srcOrd="0" destOrd="0" presId="urn:microsoft.com/office/officeart/2005/8/layout/pyramid1"/>
    <dgm:cxn modelId="{A3941870-73F4-4BE6-842D-C0E4828108E7}" type="presOf" srcId="{57117F3B-A005-48DD-9803-4DB0994C0BCB}" destId="{80B338D9-5F7C-47E6-A3ED-138462B314E7}" srcOrd="0" destOrd="0" presId="urn:microsoft.com/office/officeart/2005/8/layout/pyramid1"/>
    <dgm:cxn modelId="{20A9EB5B-9112-4D72-BD42-54D3732BD48D}" type="presOf" srcId="{57117F3B-A005-48DD-9803-4DB0994C0BCB}" destId="{ACADF8D3-357F-479E-B04D-044295A9A6D4}" srcOrd="1" destOrd="0" presId="urn:microsoft.com/office/officeart/2005/8/layout/pyramid1"/>
    <dgm:cxn modelId="{CC1CF7D7-646E-4350-A862-DA3A3476F209}" type="presParOf" srcId="{B5B1EF49-B92E-4C52-97AC-06842110CEE3}" destId="{85D2AF9F-B2F7-4B34-BC1B-1BE3BA6BC784}" srcOrd="0" destOrd="0" presId="urn:microsoft.com/office/officeart/2005/8/layout/pyramid1"/>
    <dgm:cxn modelId="{1857CF62-35D3-4039-A64C-0097C37726C3}" type="presParOf" srcId="{85D2AF9F-B2F7-4B34-BC1B-1BE3BA6BC784}" destId="{BDD1965E-054F-44C7-AC1C-5BC84AC433A1}" srcOrd="0" destOrd="0" presId="urn:microsoft.com/office/officeart/2005/8/layout/pyramid1"/>
    <dgm:cxn modelId="{8E9D1FEF-558B-4DCD-A920-3B550CAD5920}" type="presParOf" srcId="{85D2AF9F-B2F7-4B34-BC1B-1BE3BA6BC784}" destId="{143CE232-BF76-44E4-AFA9-50A531A5FAB4}" srcOrd="1" destOrd="0" presId="urn:microsoft.com/office/officeart/2005/8/layout/pyramid1"/>
    <dgm:cxn modelId="{69114584-2E1A-4CA3-A8BB-EF724F50A11F}" type="presParOf" srcId="{B5B1EF49-B92E-4C52-97AC-06842110CEE3}" destId="{C6BFF4E4-99D4-4FCF-B7DC-E233C03D9B44}" srcOrd="1" destOrd="0" presId="urn:microsoft.com/office/officeart/2005/8/layout/pyramid1"/>
    <dgm:cxn modelId="{EA94F535-5D05-4A2F-A936-BE3FDD9F8BB7}" type="presParOf" srcId="{C6BFF4E4-99D4-4FCF-B7DC-E233C03D9B44}" destId="{CD1BCFF3-FCCD-4103-96B3-560BB8E87B43}" srcOrd="0" destOrd="0" presId="urn:microsoft.com/office/officeart/2005/8/layout/pyramid1"/>
    <dgm:cxn modelId="{07F757B0-5578-402D-9723-967B525822EE}" type="presParOf" srcId="{C6BFF4E4-99D4-4FCF-B7DC-E233C03D9B44}" destId="{B61BBE53-A88D-4C24-A9A8-1C538B117C2E}" srcOrd="1" destOrd="0" presId="urn:microsoft.com/office/officeart/2005/8/layout/pyramid1"/>
    <dgm:cxn modelId="{CB214D6E-3194-4D5C-8B59-1C01672906F8}" type="presParOf" srcId="{B5B1EF49-B92E-4C52-97AC-06842110CEE3}" destId="{76FC2D3C-E777-4213-972E-BA6430876A51}" srcOrd="2" destOrd="0" presId="urn:microsoft.com/office/officeart/2005/8/layout/pyramid1"/>
    <dgm:cxn modelId="{4B37EE43-232E-4F69-8ADA-75EC9EE5E829}" type="presParOf" srcId="{76FC2D3C-E777-4213-972E-BA6430876A51}" destId="{32C411F1-5207-4D15-9CA9-478A7AE40F24}" srcOrd="0" destOrd="0" presId="urn:microsoft.com/office/officeart/2005/8/layout/pyramid1"/>
    <dgm:cxn modelId="{516C8CA4-7412-4CE0-B999-5C2488AE692D}" type="presParOf" srcId="{76FC2D3C-E777-4213-972E-BA6430876A51}" destId="{94951ED9-1BE8-497D-AF1F-74F42DEF289F}" srcOrd="1" destOrd="0" presId="urn:microsoft.com/office/officeart/2005/8/layout/pyramid1"/>
    <dgm:cxn modelId="{94D525AF-BCE0-4BF2-B6F0-918970C95771}" type="presParOf" srcId="{B5B1EF49-B92E-4C52-97AC-06842110CEE3}" destId="{089B4EA1-805F-497F-A4CB-6EA9C94B303A}" srcOrd="3" destOrd="0" presId="urn:microsoft.com/office/officeart/2005/8/layout/pyramid1"/>
    <dgm:cxn modelId="{85468334-7920-4692-8EAF-787CB698628F}" type="presParOf" srcId="{089B4EA1-805F-497F-A4CB-6EA9C94B303A}" destId="{80B338D9-5F7C-47E6-A3ED-138462B314E7}" srcOrd="0" destOrd="0" presId="urn:microsoft.com/office/officeart/2005/8/layout/pyramid1"/>
    <dgm:cxn modelId="{391AD758-9388-4C17-BAEA-374B23B5B70C}" type="presParOf" srcId="{089B4EA1-805F-497F-A4CB-6EA9C94B303A}" destId="{ACADF8D3-357F-479E-B04D-044295A9A6D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965E-054F-44C7-AC1C-5BC84AC433A1}">
      <dsp:nvSpPr>
        <dsp:cNvPr id="0" name=""/>
        <dsp:cNvSpPr/>
      </dsp:nvSpPr>
      <dsp:spPr>
        <a:xfrm>
          <a:off x="3685718" y="0"/>
          <a:ext cx="2457146" cy="1548172"/>
        </a:xfrm>
        <a:prstGeom prst="trapezoid">
          <a:avLst>
            <a:gd name="adj" fmla="val 7935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/>
          </a:r>
          <a:br>
            <a:rPr lang="en-GB" sz="2400" b="1" kern="1200" dirty="0" smtClean="0"/>
          </a:br>
          <a:r>
            <a:rPr lang="en-GB" sz="2400" b="1" kern="1200" dirty="0" smtClean="0"/>
            <a:t>Year 4 </a:t>
          </a:r>
          <a:br>
            <a:rPr lang="en-GB" sz="2400" b="1" kern="1200" dirty="0" smtClean="0"/>
          </a:br>
          <a:r>
            <a:rPr lang="en-GB" sz="2400" b="1" kern="1200" dirty="0" smtClean="0"/>
            <a:t>(Level H)</a:t>
          </a:r>
          <a:endParaRPr lang="en-GB" sz="2400" b="1" kern="1200" dirty="0"/>
        </a:p>
      </dsp:txBody>
      <dsp:txXfrm>
        <a:off x="3685718" y="0"/>
        <a:ext cx="2457146" cy="1548172"/>
      </dsp:txXfrm>
    </dsp:sp>
    <dsp:sp modelId="{CD1BCFF3-FCCD-4103-96B3-560BB8E87B43}">
      <dsp:nvSpPr>
        <dsp:cNvPr id="0" name=""/>
        <dsp:cNvSpPr/>
      </dsp:nvSpPr>
      <dsp:spPr>
        <a:xfrm>
          <a:off x="2457146" y="1548172"/>
          <a:ext cx="4914292" cy="1548172"/>
        </a:xfrm>
        <a:prstGeom prst="trapezoid">
          <a:avLst>
            <a:gd name="adj" fmla="val 79356"/>
          </a:avLst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Placement </a:t>
          </a:r>
          <a:br>
            <a:rPr lang="en-GB" sz="3200" b="1" kern="1200" dirty="0" smtClean="0"/>
          </a:br>
          <a:r>
            <a:rPr lang="en-GB" sz="3200" b="1" kern="1200" dirty="0" smtClean="0"/>
            <a:t>(Level P)</a:t>
          </a:r>
          <a:endParaRPr lang="en-GB" sz="3200" b="1" kern="1200" dirty="0"/>
        </a:p>
      </dsp:txBody>
      <dsp:txXfrm>
        <a:off x="3317147" y="1548172"/>
        <a:ext cx="3194289" cy="1548172"/>
      </dsp:txXfrm>
    </dsp:sp>
    <dsp:sp modelId="{32C411F1-5207-4D15-9CA9-478A7AE40F24}">
      <dsp:nvSpPr>
        <dsp:cNvPr id="0" name=""/>
        <dsp:cNvSpPr/>
      </dsp:nvSpPr>
      <dsp:spPr>
        <a:xfrm>
          <a:off x="1228572" y="3096344"/>
          <a:ext cx="7371438" cy="1548172"/>
        </a:xfrm>
        <a:prstGeom prst="trapezoid">
          <a:avLst>
            <a:gd name="adj" fmla="val 79356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Year 2 </a:t>
          </a:r>
          <a:br>
            <a:rPr lang="en-GB" sz="3200" b="1" kern="1200" dirty="0" smtClean="0"/>
          </a:br>
          <a:r>
            <a:rPr lang="en-GB" sz="3200" b="1" kern="1200" dirty="0" smtClean="0"/>
            <a:t>(Level I)</a:t>
          </a:r>
          <a:endParaRPr lang="en-GB" sz="3200" b="1" kern="1200" dirty="0"/>
        </a:p>
      </dsp:txBody>
      <dsp:txXfrm>
        <a:off x="2518574" y="3096344"/>
        <a:ext cx="4791434" cy="1548172"/>
      </dsp:txXfrm>
    </dsp:sp>
    <dsp:sp modelId="{80B338D9-5F7C-47E6-A3ED-138462B314E7}">
      <dsp:nvSpPr>
        <dsp:cNvPr id="0" name=""/>
        <dsp:cNvSpPr/>
      </dsp:nvSpPr>
      <dsp:spPr>
        <a:xfrm>
          <a:off x="0" y="4644515"/>
          <a:ext cx="9828584" cy="1548172"/>
        </a:xfrm>
        <a:prstGeom prst="trapezoid">
          <a:avLst>
            <a:gd name="adj" fmla="val 79356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Year 1 </a:t>
          </a:r>
          <a:br>
            <a:rPr lang="en-GB" sz="3200" b="1" kern="1200" dirty="0" smtClean="0"/>
          </a:br>
          <a:r>
            <a:rPr lang="en-GB" sz="3200" b="1" kern="1200" dirty="0" smtClean="0"/>
            <a:t>(Level C)</a:t>
          </a:r>
          <a:endParaRPr lang="en-GB" sz="3200" b="1" kern="1200" dirty="0"/>
        </a:p>
      </dsp:txBody>
      <dsp:txXfrm>
        <a:off x="1720002" y="4644515"/>
        <a:ext cx="6388579" cy="1548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0E48E-22FE-4543-8110-CE72FB683CEE}" type="datetimeFigureOut">
              <a:rPr lang="en-GB" smtClean="0"/>
              <a:pPr/>
              <a:t>18/10/2013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E708-29B6-4E8C-84B1-41B5859C599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2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182" y="2130425"/>
            <a:ext cx="4672018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4643470" cy="1352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A7057-312D-454B-9128-A231FAA5E16E}" type="datetime1">
              <a:rPr lang="en-US" smtClean="0"/>
              <a:pPr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C5EAEA-FBE0-4A6D-AA3D-1C501FD9789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 descr="C:\Users\rich\AppData\Local\Microsoft\Windows\Temporary Internet Files\Content.IE5\D2P11821\MP900440328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1832248" cy="18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5D00D-02E4-47C2-90E1-E91B001093EE}" type="datetime1">
              <a:rPr lang="en-US" smtClean="0"/>
              <a:pPr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5913" y="650922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Slide </a:t>
            </a:r>
            <a:fld id="{A1C5EAEA-FBE0-4A6D-AA3D-1C501FD978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5344"/>
            <a:ext cx="471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Talk - 2013/2014 Open Days - Computing &amp; Informatics</a:t>
            </a:r>
            <a:endParaRPr lang="en-GB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63888" y="6536377"/>
            <a:ext cx="543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Presenter:  </a:t>
            </a:r>
            <a:r>
              <a:rPr lang="en-GB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Professor</a:t>
            </a:r>
            <a:r>
              <a:rPr lang="en-GB" sz="12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Keith Phalp</a:t>
            </a:r>
            <a:endParaRPr lang="en-GB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36912"/>
            <a:ext cx="9144000" cy="422108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6A1B221B-B223-4722-A90C-957982F7C862}" type="datetime1">
              <a:rPr lang="en-US" smtClean="0"/>
              <a:pPr/>
              <a:t>18/10/2013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A1C5EAEA-FBE0-4A6D-AA3D-1C501FD978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5D00D-02E4-47C2-90E1-E91B001093EE}" type="datetime1">
              <a:rPr lang="en-US" smtClean="0"/>
              <a:pPr/>
              <a:t>18/10/2013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5913" y="650922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Slide </a:t>
            </a:r>
            <a:fld id="{A1C5EAEA-FBE0-4A6D-AA3D-1C501FD978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25344"/>
            <a:ext cx="471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Lecture</a:t>
            </a:r>
            <a:endParaRPr lang="en-GB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63888" y="6536377"/>
            <a:ext cx="543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Gunstone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C5D00D-02E4-47C2-90E1-E91B001093EE}" type="datetime1">
              <a:rPr lang="en-US" smtClean="0"/>
              <a:pPr/>
              <a:t>18/10/2013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5913" y="650922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Slide </a:t>
            </a:r>
            <a:fld id="{A1C5EAEA-FBE0-4A6D-AA3D-1C501FD9789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5344"/>
            <a:ext cx="4714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Lecture</a:t>
            </a:r>
            <a:endParaRPr lang="en-GB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63888" y="6536377"/>
            <a:ext cx="5437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©  </a:t>
            </a:r>
            <a:r>
              <a:rPr lang="en-GB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Richard Gunstone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Computing Courses @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Bournemouth University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Presenter: Dr Richard Gunstone</a:t>
            </a:r>
          </a:p>
          <a:p>
            <a:endParaRPr lang="en-GB" dirty="0" smtClean="0"/>
          </a:p>
          <a:p>
            <a:r>
              <a:rPr lang="en-GB" dirty="0" smtClean="0"/>
              <a:t>School of Design, Engineering and Computing</a:t>
            </a:r>
          </a:p>
          <a:p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5EAEA-FBE0-4A6D-AA3D-1C501FD9789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79512" y="5949280"/>
            <a:ext cx="2730235" cy="6001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content of this presentation is indicative</a:t>
            </a:r>
          </a:p>
          <a:p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subject to change e.g. due to continuous</a:t>
            </a:r>
          </a:p>
          <a:p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</a:t>
            </a:r>
            <a:endParaRPr lang="en-GB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3" descr="C:\temp\lab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2514168" cy="446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in Facilities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170" name="Picture 2" descr="C:\temp\la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616624" cy="3159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temp\la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407640"/>
            <a:ext cx="2514168" cy="446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 rot="403284">
            <a:off x="467544" y="4725144"/>
            <a:ext cx="2232248" cy="10801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Over £200k on back end servers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21131493">
            <a:off x="3347864" y="4725144"/>
            <a:ext cx="2232248" cy="108012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£70k on new HPC environment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2 - Partial Specialisation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choose one of three routes/pathways: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Business route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Leading to degree titles Business IT and IT Management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Computing route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Leading to degree titles Computing, Computer Networks, Software Engineering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>
                <a:solidFill>
                  <a:srgbClr val="7030A0"/>
                </a:solidFill>
              </a:rPr>
              <a:t>Forensics/Security route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Leading to the Forensic Computing &amp; Security degree.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2 - Structure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students study six units in Year 2, organised into three types of units, as follows: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Signature</a:t>
            </a:r>
            <a:r>
              <a:rPr lang="en-GB" dirty="0" smtClean="0"/>
              <a:t>” units, specific to their chosen route</a:t>
            </a:r>
          </a:p>
          <a:p>
            <a:pPr lvl="1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Core</a:t>
            </a:r>
            <a:r>
              <a:rPr lang="en-GB" dirty="0" smtClean="0"/>
              <a:t> units, taken by all students</a:t>
            </a:r>
          </a:p>
          <a:p>
            <a:pPr lvl="1"/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Optional</a:t>
            </a:r>
            <a:r>
              <a:rPr lang="en-GB" dirty="0" smtClean="0"/>
              <a:t> units</a:t>
            </a:r>
          </a:p>
          <a:p>
            <a:endParaRPr lang="en-GB" dirty="0" smtClean="0"/>
          </a:p>
          <a:p>
            <a:r>
              <a:rPr lang="en-GB" dirty="0" smtClean="0"/>
              <a:t>Signature units are:</a:t>
            </a:r>
          </a:p>
          <a:p>
            <a:pPr lvl="1"/>
            <a:r>
              <a:rPr lang="en-GB" dirty="0" smtClean="0"/>
              <a:t>Business route - Business for IT</a:t>
            </a:r>
          </a:p>
          <a:p>
            <a:pPr lvl="1"/>
            <a:r>
              <a:rPr lang="en-GB" dirty="0" smtClean="0"/>
              <a:t>Computing route - Network &amp; Software Engineering</a:t>
            </a:r>
          </a:p>
          <a:p>
            <a:pPr lvl="1"/>
            <a:r>
              <a:rPr lang="en-GB" dirty="0" smtClean="0"/>
              <a:t>Forensics/security route</a:t>
            </a:r>
            <a:br>
              <a:rPr lang="en-GB" dirty="0" smtClean="0"/>
            </a:br>
            <a:r>
              <a:rPr lang="en-GB" dirty="0" smtClean="0"/>
              <a:t>- Digital Forensics</a:t>
            </a:r>
            <a:br>
              <a:rPr lang="en-GB" dirty="0" smtClean="0"/>
            </a:br>
            <a:r>
              <a:rPr lang="en-GB" dirty="0" smtClean="0"/>
              <a:t>- Ethical Hacking &amp; Countermeasures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2 - Structure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Core units (taken by all students)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Infrastructure Strategy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Project Management and </a:t>
            </a:r>
            <a:r>
              <a:rPr lang="en-GB" b="1" dirty="0" err="1" smtClean="0">
                <a:solidFill>
                  <a:schemeClr val="accent3">
                    <a:lumMod val="75000"/>
                  </a:schemeClr>
                </a:solidFill>
              </a:rPr>
              <a:t>Teamworking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(students work on route-specific group projects)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Systems Design</a:t>
            </a:r>
          </a:p>
          <a:p>
            <a:endParaRPr lang="en-GB" dirty="0" smtClean="0"/>
          </a:p>
          <a:p>
            <a:r>
              <a:rPr lang="en-GB" dirty="0" smtClean="0"/>
              <a:t>Optional units (chosen from the following):</a:t>
            </a:r>
          </a:p>
          <a:p>
            <a:pPr lvl="1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Application Programming</a:t>
            </a:r>
          </a:p>
          <a:p>
            <a:pPr lvl="1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Web Programming</a:t>
            </a:r>
          </a:p>
          <a:p>
            <a:pPr lvl="1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Web Technology Integration</a:t>
            </a:r>
          </a:p>
          <a:p>
            <a:pPr lvl="1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Data Management</a:t>
            </a:r>
            <a:r>
              <a:rPr lang="en-GB" dirty="0" smtClean="0"/>
              <a:t> (core for Business route but optional for other routes)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 Year (Year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Very </a:t>
            </a:r>
            <a:r>
              <a:rPr lang="en-GB" i="1" dirty="0" smtClean="0"/>
              <a:t>important</a:t>
            </a:r>
            <a:r>
              <a:rPr lang="en-GB" dirty="0" smtClean="0"/>
              <a:t> part of the course</a:t>
            </a:r>
          </a:p>
          <a:p>
            <a:pPr lvl="1"/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Put into practice </a:t>
            </a:r>
            <a:r>
              <a:rPr lang="en-GB" dirty="0" smtClean="0"/>
              <a:t>what you have learned in the first two years</a:t>
            </a:r>
          </a:p>
          <a:p>
            <a:pPr lvl="1"/>
            <a:r>
              <a:rPr lang="en-GB" dirty="0" smtClean="0"/>
              <a:t>Gain valuable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industrial experience</a:t>
            </a:r>
          </a:p>
          <a:p>
            <a:pPr lvl="1"/>
            <a:r>
              <a:rPr lang="en-GB" dirty="0" smtClean="0"/>
              <a:t>Gain </a:t>
            </a:r>
            <a:r>
              <a:rPr lang="en-GB" i="1" dirty="0" smtClean="0">
                <a:solidFill>
                  <a:schemeClr val="accent2">
                    <a:lumMod val="75000"/>
                  </a:schemeClr>
                </a:solidFill>
              </a:rPr>
              <a:t>competitive edge</a:t>
            </a:r>
            <a:r>
              <a:rPr lang="en-GB" dirty="0" smtClean="0"/>
              <a:t> in finding a job after graduation</a:t>
            </a:r>
          </a:p>
          <a:p>
            <a:endParaRPr lang="en-GB" dirty="0" smtClean="0"/>
          </a:p>
          <a:p>
            <a:r>
              <a:rPr lang="en-GB" dirty="0" smtClean="0"/>
              <a:t>Placements last a minimum of 40 weeks</a:t>
            </a:r>
          </a:p>
          <a:p>
            <a:pPr lvl="1"/>
            <a:r>
              <a:rPr lang="en-GB" dirty="0" smtClean="0"/>
              <a:t>Paid positions, with large or small companies, in UK or abroad</a:t>
            </a:r>
          </a:p>
          <a:p>
            <a:endParaRPr lang="en-GB" dirty="0" smtClean="0"/>
          </a:p>
          <a:p>
            <a:r>
              <a:rPr lang="en-GB" dirty="0" smtClean="0"/>
              <a:t>Our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Placement Service </a:t>
            </a:r>
            <a:r>
              <a:rPr lang="en-GB" dirty="0" smtClean="0"/>
              <a:t>helps students find and apply for suitable placements</a:t>
            </a:r>
          </a:p>
          <a:p>
            <a:pPr lvl="1"/>
            <a:r>
              <a:rPr lang="en-GB" dirty="0" smtClean="0"/>
              <a:t>Also provides supervision while on placement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Placement and Graduate Employers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dirty="0" err="1" smtClean="0"/>
              <a:t>Adido</a:t>
            </a:r>
            <a:r>
              <a:rPr lang="en-GB" dirty="0" smtClean="0"/>
              <a:t> Solutions</a:t>
            </a:r>
          </a:p>
          <a:p>
            <a:r>
              <a:rPr lang="en-GB" dirty="0" smtClean="0"/>
              <a:t>CISCO Systems</a:t>
            </a:r>
          </a:p>
          <a:p>
            <a:r>
              <a:rPr lang="en-GB" dirty="0" smtClean="0"/>
              <a:t>County Councils (various)</a:t>
            </a:r>
          </a:p>
          <a:p>
            <a:r>
              <a:rPr lang="en-GB" dirty="0" smtClean="0"/>
              <a:t>DEK Printing Machines</a:t>
            </a:r>
          </a:p>
          <a:p>
            <a:r>
              <a:rPr lang="en-GB" dirty="0" smtClean="0"/>
              <a:t>Estee Lauder</a:t>
            </a:r>
          </a:p>
          <a:p>
            <a:r>
              <a:rPr lang="en-GB" dirty="0" smtClean="0"/>
              <a:t>Google UK</a:t>
            </a:r>
          </a:p>
          <a:p>
            <a:r>
              <a:rPr lang="en-GB" dirty="0" smtClean="0"/>
              <a:t>Hewlett Packard</a:t>
            </a:r>
          </a:p>
          <a:p>
            <a:r>
              <a:rPr lang="en-GB" dirty="0" smtClean="0"/>
              <a:t>House of Fraser</a:t>
            </a:r>
          </a:p>
          <a:p>
            <a:r>
              <a:rPr lang="en-GB" dirty="0" smtClean="0"/>
              <a:t>IBM</a:t>
            </a:r>
          </a:p>
          <a:p>
            <a:r>
              <a:rPr lang="en-GB" dirty="0" smtClean="0"/>
              <a:t>Intel</a:t>
            </a:r>
          </a:p>
          <a:p>
            <a:r>
              <a:rPr lang="en-GB" dirty="0" smtClean="0"/>
              <a:t>Lockheed Martin UK</a:t>
            </a:r>
          </a:p>
          <a:p>
            <a:r>
              <a:rPr lang="en-GB" dirty="0" smtClean="0"/>
              <a:t>Microsoft UK</a:t>
            </a:r>
          </a:p>
          <a:p>
            <a:endParaRPr lang="en-GB" dirty="0" smtClean="0"/>
          </a:p>
          <a:p>
            <a:r>
              <a:rPr lang="en-GB" dirty="0" err="1" smtClean="0"/>
              <a:t>Micronav</a:t>
            </a:r>
            <a:endParaRPr lang="en-GB" dirty="0" smtClean="0"/>
          </a:p>
          <a:p>
            <a:r>
              <a:rPr lang="en-GB" dirty="0" smtClean="0"/>
              <a:t>Ministry of Defence</a:t>
            </a:r>
          </a:p>
          <a:p>
            <a:r>
              <a:rPr lang="en-GB" dirty="0" smtClean="0"/>
              <a:t>Nationwide Building Soc</a:t>
            </a:r>
          </a:p>
          <a:p>
            <a:r>
              <a:rPr lang="en-GB" dirty="0" smtClean="0"/>
              <a:t>NHS</a:t>
            </a:r>
          </a:p>
          <a:p>
            <a:r>
              <a:rPr lang="en-GB" dirty="0" smtClean="0"/>
              <a:t>Oracle Corporation</a:t>
            </a:r>
          </a:p>
          <a:p>
            <a:r>
              <a:rPr lang="en-GB" dirty="0" smtClean="0"/>
              <a:t>QinetiQ</a:t>
            </a:r>
          </a:p>
          <a:p>
            <a:r>
              <a:rPr lang="en-GB" dirty="0" smtClean="0"/>
              <a:t>School / College IT Departments (various)</a:t>
            </a:r>
          </a:p>
          <a:p>
            <a:r>
              <a:rPr lang="en-GB" dirty="0" smtClean="0"/>
              <a:t>Siemens</a:t>
            </a:r>
          </a:p>
          <a:p>
            <a:r>
              <a:rPr lang="en-GB" dirty="0" smtClean="0"/>
              <a:t>Xerox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Year (Year 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915000" cy="4713387"/>
          </a:xfrm>
        </p:spPr>
        <p:txBody>
          <a:bodyPr/>
          <a:lstStyle/>
          <a:p>
            <a:r>
              <a:rPr lang="en-GB" dirty="0" smtClean="0"/>
              <a:t>You enter Year 4 having made your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final choice of degree title</a:t>
            </a:r>
            <a:r>
              <a:rPr lang="en-GB" dirty="0" smtClean="0"/>
              <a:t> and the final year taught units you wish to study</a:t>
            </a:r>
          </a:p>
          <a:p>
            <a:pPr lvl="1"/>
            <a:r>
              <a:rPr lang="en-GB" dirty="0" smtClean="0"/>
              <a:t>These choices are inter-related, most titles mandating 2 taught units, with a free choice for your third unit</a:t>
            </a:r>
          </a:p>
          <a:p>
            <a:pPr lvl="1"/>
            <a:r>
              <a:rPr lang="en-GB" dirty="0" smtClean="0"/>
              <a:t>However, BSc (Hons) Computing is designed as a generic degree title that allows a more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eclectic choice of units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Semester 1 (October to late January)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Study 3 taught units, with exams in January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Semester 2 (late January to May)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 on individual project/dissertation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11" descr="C:\Documents and Settings\rgunstone\Local Settings\Temporary Internet Files\Content.IE5\0616IZ2Z\MP9004227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141372" cy="2943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Final Year Taught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Advanced Development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Advanced Networks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Business Development &amp; Enterprise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Business Processes &amp; Requirements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Cyber Crime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Data Mining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Human Factors in</a:t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Computing Systems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Machine Intelligence for Business Decision Making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Information Assurance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Management in Computing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Network Configuration Management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Software Quality &amp; Testing</a:t>
            </a:r>
          </a:p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Software Systems Modelling</a:t>
            </a:r>
          </a:p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Ubiquitous &amp; Pervasive</a:t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Computing Systems</a:t>
            </a: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Web Information Systems</a:t>
            </a:r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dirty="0" smtClean="0"/>
              <a:t>Students work full-time during the 2nd semester on a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project of their choice</a:t>
            </a:r>
            <a:r>
              <a:rPr lang="en-GB" dirty="0" smtClean="0"/>
              <a:t>, involving: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Written dissertation (10,000 words)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Independent practical work e.g. software build, network specification/design, experiment, analysis, design, detailed business report, etc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Often working for a real customer</a:t>
            </a:r>
          </a:p>
          <a:p>
            <a:endParaRPr lang="en-GB" dirty="0" smtClean="0"/>
          </a:p>
          <a:p>
            <a:r>
              <a:rPr lang="en-GB" dirty="0" smtClean="0"/>
              <a:t>Individual Project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Supervisor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Project Tutor </a:t>
            </a:r>
            <a:r>
              <a:rPr lang="en-GB" dirty="0" smtClean="0"/>
              <a:t>oversees all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Graduates Ten Years 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1360512"/>
            <a:ext cx="8407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Be Covered in this Talk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What is the computing framework?</a:t>
            </a:r>
          </a:p>
          <a:p>
            <a:endParaRPr lang="en-GB" dirty="0" smtClean="0"/>
          </a:p>
          <a:p>
            <a:r>
              <a:rPr lang="en-GB" dirty="0" smtClean="0"/>
              <a:t>Framework ethos and focus</a:t>
            </a:r>
          </a:p>
          <a:p>
            <a:endParaRPr lang="en-GB" dirty="0" smtClean="0"/>
          </a:p>
          <a:p>
            <a:r>
              <a:rPr lang="en-GB" dirty="0" smtClean="0"/>
              <a:t>The first year experience</a:t>
            </a:r>
          </a:p>
          <a:p>
            <a:endParaRPr lang="en-GB" dirty="0" smtClean="0"/>
          </a:p>
          <a:p>
            <a:r>
              <a:rPr lang="en-GB" dirty="0" smtClean="0"/>
              <a:t>Second year</a:t>
            </a:r>
          </a:p>
          <a:p>
            <a:endParaRPr lang="en-GB" dirty="0" smtClean="0"/>
          </a:p>
          <a:p>
            <a:r>
              <a:rPr lang="en-GB" dirty="0" smtClean="0"/>
              <a:t>Placement year</a:t>
            </a:r>
          </a:p>
          <a:p>
            <a:endParaRPr lang="en-GB" dirty="0" smtClean="0"/>
          </a:p>
          <a:p>
            <a:r>
              <a:rPr lang="en-GB" dirty="0" smtClean="0"/>
              <a:t>Final year</a:t>
            </a:r>
          </a:p>
          <a:p>
            <a:endParaRPr lang="en-GB" dirty="0" smtClean="0"/>
          </a:p>
          <a:p>
            <a:r>
              <a:rPr lang="en-GB" dirty="0" smtClean="0"/>
              <a:t>What we offer and what we want from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 descr="C:\Documents and Settings\rgunstone\Local Settings\Temporary Internet Files\Content.IE5\4H7C0KBN\MP900438776[1].jpg"/>
          <p:cNvPicPr>
            <a:picLocks noChangeAspect="1" noChangeArrowheads="1"/>
          </p:cNvPicPr>
          <p:nvPr/>
        </p:nvPicPr>
        <p:blipFill>
          <a:blip r:embed="rId2" cstate="print"/>
          <a:srcRect l="52362"/>
          <a:stretch>
            <a:fillRect/>
          </a:stretch>
        </p:blipFill>
        <p:spPr bwMode="auto">
          <a:xfrm>
            <a:off x="6300192" y="1628800"/>
            <a:ext cx="2229523" cy="3510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265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Offer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2" descr="modelli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2788" y="4625975"/>
            <a:ext cx="1498600" cy="1050925"/>
          </a:xfrm>
          <a:prstGeom prst="rect">
            <a:avLst/>
          </a:prstGeom>
        </p:spPr>
      </p:pic>
      <p:pic>
        <p:nvPicPr>
          <p:cNvPr id="6" name="Picture 3" descr="df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0450" y="3584575"/>
            <a:ext cx="14065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arke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7075" y="3576638"/>
            <a:ext cx="1374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5307013" y="1600200"/>
            <a:ext cx="3506787" cy="1554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Technical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Building systems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Programming, databases, networks, web applications</a:t>
            </a:r>
          </a:p>
        </p:txBody>
      </p:sp>
      <p:pic>
        <p:nvPicPr>
          <p:cNvPr id="9" name="Picture 7" descr="technica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801813" y="2001838"/>
            <a:ext cx="1677987" cy="979487"/>
          </a:xfrm>
          <a:prstGeom prst="rect">
            <a:avLst/>
          </a:prstGeom>
        </p:spPr>
      </p:pic>
      <p:pic>
        <p:nvPicPr>
          <p:cNvPr id="10" name="Picture 8" descr="databa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762125"/>
            <a:ext cx="163671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cashfl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8700" y="3649663"/>
            <a:ext cx="200818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omputer applic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1609725"/>
            <a:ext cx="15890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422775" y="5672138"/>
            <a:ext cx="1389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0038" y="3209925"/>
            <a:ext cx="320198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Analytical Skills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Understanding, modelling &amp; solving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Improving business processes with intelligent application of IT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22275" y="5216525"/>
            <a:ext cx="76438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Challenge, and the opportunity to excel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E.g. World finalists in Microsoft’s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Imagine Cup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E.g. Top IT/Computing graduate in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Graduate 100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awards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Want From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5600" y="1700809"/>
            <a:ext cx="8494713" cy="479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Intelligence and creativity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analysis and problem solving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technical solutions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Ability to communicate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explain your proposed solutions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work with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Hard work and commitment</a:t>
            </a:r>
            <a:b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study!</a:t>
            </a:r>
          </a:p>
        </p:txBody>
      </p:sp>
      <p:pic>
        <p:nvPicPr>
          <p:cNvPr id="6" name="Picture 4" descr="commun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69160"/>
            <a:ext cx="1811338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r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18573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rubix und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86596"/>
            <a:ext cx="13874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9218" name="Picture 2" descr="C:\Documents and Settings\rgunstone\Local Settings\Temporary Internet Files\Content.IE5\4H7C0KBN\MP9002894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84976" cy="5167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Have Covered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204864"/>
            <a:ext cx="6563072" cy="392129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Overview of the course structure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Highlights from our successes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Importance of the integral placement year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What we offer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What we expect from our students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2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8229600" cy="1905075"/>
          </a:xfrm>
        </p:spPr>
        <p:txBody>
          <a:bodyPr/>
          <a:lstStyle/>
          <a:p>
            <a:r>
              <a:rPr lang="en-GB" dirty="0" smtClean="0"/>
              <a:t>For further questions after today's event, please contact askBU, our centralised hub for enquiries:</a:t>
            </a:r>
          </a:p>
          <a:p>
            <a:pPr lvl="1"/>
            <a:r>
              <a:rPr lang="en-GB" dirty="0" smtClean="0"/>
              <a:t>Email: askBUenquiries@bournemouth.ac.uk</a:t>
            </a:r>
          </a:p>
          <a:p>
            <a:pPr lvl="1"/>
            <a:r>
              <a:rPr lang="en-GB" dirty="0" smtClean="0"/>
              <a:t>Call: Monday - Friday 08:30 - 17:30</a:t>
            </a:r>
          </a:p>
          <a:p>
            <a:pPr lvl="1"/>
            <a:r>
              <a:rPr lang="en-GB" dirty="0" smtClean="0"/>
              <a:t>+ 44 (0)1202 961916</a:t>
            </a:r>
          </a:p>
          <a:p>
            <a:r>
              <a:rPr lang="en-GB" sz="1600" dirty="0" smtClean="0"/>
              <a:t>Download these slides from next week at: </a:t>
            </a:r>
            <a:r>
              <a:rPr lang="en-GB" sz="1600" b="1" i="1" dirty="0" smtClean="0">
                <a:latin typeface="Candara" pitchFamily="34" charset="0"/>
              </a:rPr>
              <a:t>http://dec.bmth.ac.uk/staff/rg</a:t>
            </a:r>
            <a:r>
              <a:rPr lang="en-GB" b="1" i="1" dirty="0" smtClean="0">
                <a:latin typeface="Candara" pitchFamily="34" charset="0"/>
              </a:rPr>
              <a:t>/</a:t>
            </a:r>
            <a:endParaRPr lang="en-GB" b="1" i="1" dirty="0">
              <a:latin typeface="Candara" pitchFamily="34" charset="0"/>
            </a:endParaRPr>
          </a:p>
        </p:txBody>
      </p:sp>
      <p:pic>
        <p:nvPicPr>
          <p:cNvPr id="2050" name="Picture 2" descr="C:\Users\rich\AppData\Local\Microsoft\Windows\Temporary Internet Files\Content.IE5\LVWRPZEZ\MP9002894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148064" cy="300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9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Computing Framework?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A coherent group of 6 related computing/IT degree titles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Deferred choice of final degree title</a:t>
            </a:r>
          </a:p>
          <a:p>
            <a:endParaRPr lang="en-GB" b="1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rgbClr val="0070C0"/>
                </a:solidFill>
              </a:rPr>
              <a:t>Common first year of study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Partial specialisation in Year 2</a:t>
            </a:r>
          </a:p>
          <a:p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Industrial Placement (Year 3)</a:t>
            </a:r>
          </a:p>
          <a:p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Final year (Year 4)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Choice of degree title and taught units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Individual project and dissertation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3" name="Picture 5" descr="C:\Documents and Settings\rgunstone\Local Settings\Temporary Internet Files\Content.IE5\4H7C0KBN\MP9003905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609088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756592" y="188640"/>
          <a:ext cx="98285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5076056" y="404664"/>
            <a:ext cx="3672408" cy="129614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latin typeface="Arial" pitchFamily="34" charset="0"/>
                <a:cs typeface="Arial" pitchFamily="34" charset="0"/>
              </a:rPr>
              <a:t>Graduation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Degree Titles Available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IT-with-business degrees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BSc (Hons) Business Information Technology (aka “BIT”)</a:t>
            </a:r>
          </a:p>
          <a:p>
            <a:pPr lvl="1"/>
            <a:r>
              <a:rPr lang="en-GB" b="1" dirty="0" smtClean="0">
                <a:solidFill>
                  <a:srgbClr val="00B050"/>
                </a:solidFill>
              </a:rPr>
              <a:t>BSc (Hons) Information Technology Management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Computing degrees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BSc (Hons) Computing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BSc (Hons) Computer Networks</a:t>
            </a:r>
          </a:p>
          <a:p>
            <a:pPr lvl="1"/>
            <a:r>
              <a:rPr lang="en-GB" b="1" dirty="0" smtClean="0">
                <a:solidFill>
                  <a:srgbClr val="0070C0"/>
                </a:solidFill>
              </a:rPr>
              <a:t>BSc (Hons) Software Engineering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1"/>
                </a:solidFill>
              </a:rPr>
              <a:t>Forensic/Security degree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BSc (Hons) Forensic Computing &amp; Security</a:t>
            </a:r>
          </a:p>
          <a:p>
            <a:endParaRPr lang="en-GB" dirty="0" smtClean="0"/>
          </a:p>
          <a:p>
            <a:r>
              <a:rPr lang="en-GB" dirty="0" smtClean="0"/>
              <a:t>You are able to finalise your choice after the common first year*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4" name="Picture 2" descr="C:\Documents and Settings\rgunstone\Local Settings\Temporary Internet Files\Content.IE5\Q8L90WQA\MC9102164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24944"/>
            <a:ext cx="2842471" cy="2476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Ethos and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A range of degree titles reflecting the breadth of the profession</a:t>
            </a:r>
          </a:p>
          <a:p>
            <a:pPr lvl="1"/>
            <a:r>
              <a:rPr lang="en-GB" sz="1600" b="1" dirty="0" smtClean="0">
                <a:solidFill>
                  <a:srgbClr val="0070C0"/>
                </a:solidFill>
              </a:rPr>
              <a:t>Deferred choice of degree title </a:t>
            </a:r>
            <a:r>
              <a:rPr lang="en-GB" sz="1600" dirty="0" smtClean="0"/>
              <a:t>allows informed choice, specialisation, and changes of direction, up to the final year</a:t>
            </a:r>
          </a:p>
          <a:p>
            <a:endParaRPr lang="en-GB" sz="1800" dirty="0" smtClean="0"/>
          </a:p>
          <a:p>
            <a:r>
              <a:rPr lang="en-GB" sz="1800" b="1" dirty="0" smtClean="0">
                <a:solidFill>
                  <a:schemeClr val="accent6">
                    <a:lumMod val="50000"/>
                  </a:schemeClr>
                </a:solidFill>
              </a:rPr>
              <a:t>Common first year</a:t>
            </a:r>
            <a:r>
              <a:rPr lang="en-GB" sz="1800" dirty="0" smtClean="0"/>
              <a:t>, and some common units in second year, ensure coverage of core topics</a:t>
            </a:r>
          </a:p>
          <a:p>
            <a:endParaRPr lang="en-GB" sz="1800" dirty="0" smtClean="0"/>
          </a:p>
          <a:p>
            <a:r>
              <a:rPr lang="en-GB" sz="1800" b="1" dirty="0" smtClean="0">
                <a:solidFill>
                  <a:srgbClr val="FF0000"/>
                </a:solidFill>
              </a:rPr>
              <a:t>Industrially relevant education</a:t>
            </a:r>
            <a:r>
              <a:rPr lang="en-GB" sz="1800" dirty="0" smtClean="0"/>
              <a:t>, with excellent employability prospects, underpinned by the research and industrial experience of our staff</a:t>
            </a:r>
          </a:p>
          <a:p>
            <a:pPr lvl="1"/>
            <a:r>
              <a:rPr lang="en-GB" sz="1600" dirty="0" smtClean="0"/>
              <a:t>Our courses have always had a practical and professional emphasis</a:t>
            </a:r>
          </a:p>
          <a:p>
            <a:endParaRPr lang="en-GB" sz="1800" dirty="0" smtClean="0"/>
          </a:p>
          <a:p>
            <a:r>
              <a:rPr lang="en-GB" sz="1800" dirty="0" smtClean="0"/>
              <a:t>In various forms, all our courses are </a:t>
            </a:r>
            <a:r>
              <a:rPr lang="en-GB" sz="1800" b="1" dirty="0" smtClean="0">
                <a:solidFill>
                  <a:schemeClr val="accent2">
                    <a:lumMod val="50000"/>
                  </a:schemeClr>
                </a:solidFill>
              </a:rPr>
              <a:t>technical in nature and focus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b="1" dirty="0" smtClean="0">
                <a:solidFill>
                  <a:schemeClr val="accent4">
                    <a:lumMod val="50000"/>
                  </a:schemeClr>
                </a:solidFill>
              </a:rPr>
              <a:t>Accredited by our professional body - the BCS </a:t>
            </a:r>
            <a:r>
              <a:rPr lang="en-GB" sz="1800" dirty="0" smtClean="0"/>
              <a:t>(British Computer Society), building toward </a:t>
            </a:r>
            <a:r>
              <a:rPr lang="en-GB" sz="1800" b="1" dirty="0" smtClean="0">
                <a:solidFill>
                  <a:srgbClr val="C00000"/>
                </a:solidFill>
              </a:rPr>
              <a:t>Chartered Scientist / Engineer / CITP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First Year at BU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Six taught units, </a:t>
            </a:r>
            <a:r>
              <a:rPr lang="en-GB" b="1" dirty="0" smtClean="0">
                <a:solidFill>
                  <a:srgbClr val="FF0000"/>
                </a:solidFill>
              </a:rPr>
              <a:t>studied by all first year students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Business &amp; Professional 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Computers &amp; Networks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Programming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Relational Databases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Systems Analysis &amp; Design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User-centred Website Development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Assessment for most units is </a:t>
            </a:r>
            <a:r>
              <a:rPr lang="en-GB" b="1" dirty="0" smtClean="0">
                <a:solidFill>
                  <a:srgbClr val="7030A0"/>
                </a:solidFill>
              </a:rPr>
              <a:t>50:50 </a:t>
            </a:r>
            <a:r>
              <a:rPr lang="en-GB" b="1" dirty="0" err="1" smtClean="0">
                <a:solidFill>
                  <a:srgbClr val="7030A0"/>
                </a:solidFill>
              </a:rPr>
              <a:t>coursework:exam</a:t>
            </a:r>
            <a:endParaRPr lang="en-GB" b="1" dirty="0" smtClean="0">
              <a:solidFill>
                <a:srgbClr val="7030A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Coursework – </a:t>
            </a:r>
            <a:r>
              <a:rPr lang="en-GB" b="1" dirty="0" smtClean="0"/>
              <a:t>individual</a:t>
            </a:r>
            <a:r>
              <a:rPr lang="en-GB" dirty="0" smtClean="0"/>
              <a:t> and </a:t>
            </a:r>
            <a:r>
              <a:rPr lang="en-GB" b="1" dirty="0" smtClean="0"/>
              <a:t>group</a:t>
            </a:r>
            <a:r>
              <a:rPr lang="en-GB" dirty="0" smtClean="0"/>
              <a:t> 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Year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Average of six </a:t>
            </a:r>
            <a:r>
              <a:rPr lang="en-GB" b="1" dirty="0" smtClean="0">
                <a:solidFill>
                  <a:srgbClr val="7030A0"/>
                </a:solidFill>
              </a:rPr>
              <a:t>lectures</a:t>
            </a:r>
            <a:r>
              <a:rPr lang="en-GB" dirty="0" smtClean="0"/>
              <a:t> per week</a:t>
            </a:r>
          </a:p>
          <a:p>
            <a:endParaRPr lang="en-GB" dirty="0" smtClean="0"/>
          </a:p>
          <a:p>
            <a:r>
              <a:rPr lang="en-GB" dirty="0" smtClean="0"/>
              <a:t>Six one-hour </a:t>
            </a:r>
            <a:r>
              <a:rPr lang="en-GB" b="1" dirty="0" smtClean="0">
                <a:solidFill>
                  <a:srgbClr val="7030A0"/>
                </a:solidFill>
              </a:rPr>
              <a:t>lab or seminar sessions </a:t>
            </a:r>
            <a:r>
              <a:rPr lang="en-GB" dirty="0" smtClean="0"/>
              <a:t>per week, in small groups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Additional lab support sessions for programming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Modern, well-equipped </a:t>
            </a:r>
            <a:r>
              <a:rPr lang="en-GB" dirty="0" smtClean="0"/>
              <a:t>computer labs, open 24 hours a day, 7 days a week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First year tutors</a:t>
            </a:r>
            <a:r>
              <a:rPr lang="en-GB" dirty="0" smtClean="0"/>
              <a:t>, for academic and pastoral care</a:t>
            </a:r>
          </a:p>
          <a:p>
            <a:endParaRPr lang="en-GB" dirty="0" smtClean="0"/>
          </a:p>
          <a:p>
            <a:r>
              <a:rPr lang="en-GB" dirty="0" smtClean="0"/>
              <a:t>Peer-Assisted Learning (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PAL</a:t>
            </a:r>
            <a:r>
              <a:rPr lang="en-GB" dirty="0" smtClean="0"/>
              <a:t>) scheme in operation</a:t>
            </a:r>
          </a:p>
          <a:p>
            <a:endParaRPr lang="en-GB" dirty="0" smtClean="0"/>
          </a:p>
          <a:p>
            <a:r>
              <a:rPr lang="en-GB" dirty="0" smtClean="0"/>
              <a:t>Integrating all the first year learning – </a:t>
            </a:r>
            <a:r>
              <a:rPr lang="en-GB" b="1" dirty="0" smtClean="0"/>
              <a:t>Computing in  Business Week</a:t>
            </a:r>
          </a:p>
          <a:p>
            <a:pPr lvl="1"/>
            <a:r>
              <a:rPr lang="en-GB" dirty="0" smtClean="0"/>
              <a:t>Practical group work on a development project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Investment in Facilities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A1C5EAEA-FBE0-4A6D-AA3D-1C501FD97898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146" name="Picture 2" descr="C:\temp\la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071886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temp\la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142" y="1268760"/>
            <a:ext cx="2794810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 rot="20653579">
            <a:off x="284291" y="4648172"/>
            <a:ext cx="2232248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Over £700k spent on labs over two years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 rot="509854">
            <a:off x="2915816" y="4725144"/>
            <a:ext cx="2232248" cy="108012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£150k spend on workstations and more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G-2013-Templat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RG-2013-Template_PPTX</Template>
  <TotalTime>0</TotalTime>
  <Words>1112</Words>
  <Application>Microsoft Macintosh PowerPoint</Application>
  <PresentationFormat>On-screen Show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RG-2013-Template_PPTX</vt:lpstr>
      <vt:lpstr>Computing Courses @   Bournemouth University</vt:lpstr>
      <vt:lpstr>To Be Covered in this Talk ...</vt:lpstr>
      <vt:lpstr>What is the Computing Framework?</vt:lpstr>
      <vt:lpstr>PowerPoint Presentation</vt:lpstr>
      <vt:lpstr>Degree Titles Available</vt:lpstr>
      <vt:lpstr>Ethos and Focus</vt:lpstr>
      <vt:lpstr>Your First Year at BU</vt:lpstr>
      <vt:lpstr>The First Year Experience</vt:lpstr>
      <vt:lpstr>Investment in Facilities</vt:lpstr>
      <vt:lpstr>Investment in Facilities (2)</vt:lpstr>
      <vt:lpstr>Year 2 - Partial Specialisation</vt:lpstr>
      <vt:lpstr>Year 2 - Structure (1)</vt:lpstr>
      <vt:lpstr>Year 2 - Structure (2)</vt:lpstr>
      <vt:lpstr>Placement Year (Year 3)</vt:lpstr>
      <vt:lpstr>Typical Placement and Graduate Employers</vt:lpstr>
      <vt:lpstr>Final Year (Year 4)</vt:lpstr>
      <vt:lpstr>Current Final Year Taught Units</vt:lpstr>
      <vt:lpstr>Individual Project</vt:lpstr>
      <vt:lpstr>Our Graduates Ten Years On</vt:lpstr>
      <vt:lpstr>What We Offer You</vt:lpstr>
      <vt:lpstr>What We Want From You</vt:lpstr>
      <vt:lpstr>Questions?</vt:lpstr>
      <vt:lpstr>What We Have Covered</vt:lpstr>
      <vt:lpstr>Questions?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2013-09-17T10:22:43Z</dcterms:created>
  <dcterms:modified xsi:type="dcterms:W3CDTF">2013-10-18T11:28:49Z</dcterms:modified>
</cp:coreProperties>
</file>