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45"/>
  </p:notesMasterIdLst>
  <p:handoutMasterIdLst>
    <p:handoutMasterId r:id="rId46"/>
  </p:handoutMasterIdLst>
  <p:sldIdLst>
    <p:sldId id="304" r:id="rId3"/>
    <p:sldId id="435" r:id="rId4"/>
    <p:sldId id="436" r:id="rId5"/>
    <p:sldId id="437" r:id="rId6"/>
    <p:sldId id="438" r:id="rId7"/>
    <p:sldId id="439" r:id="rId8"/>
    <p:sldId id="440" r:id="rId9"/>
    <p:sldId id="441" r:id="rId10"/>
    <p:sldId id="442" r:id="rId11"/>
    <p:sldId id="443" r:id="rId12"/>
    <p:sldId id="444" r:id="rId13"/>
    <p:sldId id="445" r:id="rId14"/>
    <p:sldId id="446" r:id="rId15"/>
    <p:sldId id="447" r:id="rId16"/>
    <p:sldId id="463" r:id="rId17"/>
    <p:sldId id="464" r:id="rId18"/>
    <p:sldId id="449" r:id="rId19"/>
    <p:sldId id="450" r:id="rId20"/>
    <p:sldId id="451" r:id="rId21"/>
    <p:sldId id="452" r:id="rId22"/>
    <p:sldId id="465" r:id="rId23"/>
    <p:sldId id="454" r:id="rId24"/>
    <p:sldId id="455" r:id="rId25"/>
    <p:sldId id="456" r:id="rId26"/>
    <p:sldId id="457" r:id="rId27"/>
    <p:sldId id="459" r:id="rId28"/>
    <p:sldId id="468" r:id="rId29"/>
    <p:sldId id="469" r:id="rId30"/>
    <p:sldId id="470" r:id="rId31"/>
    <p:sldId id="471" r:id="rId32"/>
    <p:sldId id="474" r:id="rId33"/>
    <p:sldId id="475" r:id="rId34"/>
    <p:sldId id="476" r:id="rId35"/>
    <p:sldId id="478" r:id="rId36"/>
    <p:sldId id="479" r:id="rId37"/>
    <p:sldId id="480" r:id="rId38"/>
    <p:sldId id="481" r:id="rId39"/>
    <p:sldId id="482" r:id="rId40"/>
    <p:sldId id="483" r:id="rId41"/>
    <p:sldId id="484" r:id="rId42"/>
    <p:sldId id="460" r:id="rId43"/>
    <p:sldId id="461" r:id="rId44"/>
  </p:sldIdLst>
  <p:sldSz cx="9906000" cy="6858000" type="A4"/>
  <p:notesSz cx="7302500" cy="95885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0"/>
    <a:srgbClr val="FAB400"/>
    <a:srgbClr val="CC99FF"/>
    <a:srgbClr val="990000"/>
    <a:srgbClr val="FF99FF"/>
    <a:srgbClr val="33CC33"/>
    <a:srgbClr val="FFFF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56840" autoAdjust="0"/>
  </p:normalViewPr>
  <p:slideViewPr>
    <p:cSldViewPr>
      <p:cViewPr varScale="1">
        <p:scale>
          <a:sx n="73" d="100"/>
          <a:sy n="73" d="100"/>
        </p:scale>
        <p:origin x="-540" y="-102"/>
      </p:cViewPr>
      <p:guideLst>
        <p:guide orient="horz" pos="2160"/>
        <p:guide pos="312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956"/>
    </p:cViewPr>
  </p:sorterViewPr>
  <p:notesViewPr>
    <p:cSldViewPr>
      <p:cViewPr>
        <p:scale>
          <a:sx n="75" d="100"/>
          <a:sy n="75" d="100"/>
        </p:scale>
        <p:origin x="-1302" y="-78"/>
      </p:cViewPr>
      <p:guideLst>
        <p:guide orient="horz" pos="3020"/>
        <p:guide pos="230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dt" sz="quarter" idx="1"/>
          </p:nvPr>
        </p:nvSpPr>
        <p:spPr bwMode="auto">
          <a:xfrm>
            <a:off x="4137025" y="11113"/>
            <a:ext cx="3167063" cy="44608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54088">
              <a:defRPr sz="1100" i="1"/>
            </a:lvl1pPr>
          </a:lstStyle>
          <a:p>
            <a:endParaRPr lang="en-US"/>
          </a:p>
        </p:txBody>
      </p:sp>
      <p:sp>
        <p:nvSpPr>
          <p:cNvPr id="3077" name="Rectangle 5"/>
          <p:cNvSpPr>
            <a:spLocks noGrp="1" noChangeArrowheads="1"/>
          </p:cNvSpPr>
          <p:nvPr>
            <p:ph type="sldNum" sz="quarter" idx="3"/>
          </p:nvPr>
        </p:nvSpPr>
        <p:spPr bwMode="auto">
          <a:xfrm>
            <a:off x="4137025" y="9131300"/>
            <a:ext cx="3167063" cy="4460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54088">
              <a:defRPr sz="1100" i="1"/>
            </a:lvl1pPr>
          </a:lstStyle>
          <a:p>
            <a:fld id="{A0D372E3-1070-4185-A52E-B29059DC53B3}" type="slidenum">
              <a:rPr lang="en-US"/>
              <a:pPr/>
              <a:t>‹#›</a:t>
            </a:fld>
            <a:endParaRPr lang="en-US"/>
          </a:p>
        </p:txBody>
      </p:sp>
      <p:sp>
        <p:nvSpPr>
          <p:cNvPr id="3078" name="Rectangle 6"/>
          <p:cNvSpPr>
            <a:spLocks noGrp="1" noChangeArrowheads="1"/>
          </p:cNvSpPr>
          <p:nvPr>
            <p:ph type="ftr" sz="quarter" idx="2"/>
          </p:nvPr>
        </p:nvSpPr>
        <p:spPr bwMode="auto">
          <a:xfrm>
            <a:off x="-1588" y="9131300"/>
            <a:ext cx="3167063" cy="4460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54088">
              <a:defRPr sz="1100" i="1"/>
            </a:lvl1pPr>
          </a:lstStyle>
          <a:p>
            <a:endParaRPr lang="en-US"/>
          </a:p>
        </p:txBody>
      </p:sp>
      <p:sp>
        <p:nvSpPr>
          <p:cNvPr id="3079" name="Rectangle 7"/>
          <p:cNvSpPr>
            <a:spLocks noGrp="1" noChangeArrowheads="1"/>
          </p:cNvSpPr>
          <p:nvPr>
            <p:ph type="hdr" sz="quarter"/>
          </p:nvPr>
        </p:nvSpPr>
        <p:spPr bwMode="auto">
          <a:xfrm>
            <a:off x="-1588" y="11113"/>
            <a:ext cx="3167063" cy="44608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54088">
              <a:defRPr sz="1100" i="1"/>
            </a:lvl1pPr>
          </a:lstStyle>
          <a:p>
            <a:r>
              <a:rPr lang="en-US"/>
              <a:t>Statecharts</a:t>
            </a:r>
          </a:p>
        </p:txBody>
      </p:sp>
      <p:grpSp>
        <p:nvGrpSpPr>
          <p:cNvPr id="3081" name="Group 9"/>
          <p:cNvGrpSpPr>
            <a:grpSpLocks/>
          </p:cNvGrpSpPr>
          <p:nvPr/>
        </p:nvGrpSpPr>
        <p:grpSpPr bwMode="auto">
          <a:xfrm>
            <a:off x="3186113" y="8988425"/>
            <a:ext cx="933450" cy="455613"/>
            <a:chOff x="3792" y="1231"/>
            <a:chExt cx="479" cy="257"/>
          </a:xfrm>
        </p:grpSpPr>
        <p:sp>
          <p:nvSpPr>
            <p:cNvPr id="3082" name="Rectangle 10"/>
            <p:cNvSpPr>
              <a:spLocks noChangeArrowheads="1"/>
            </p:cNvSpPr>
            <p:nvPr/>
          </p:nvSpPr>
          <p:spPr bwMode="auto">
            <a:xfrm>
              <a:off x="3792" y="1248"/>
              <a:ext cx="479" cy="240"/>
            </a:xfrm>
            <a:prstGeom prst="rect">
              <a:avLst/>
            </a:prstGeom>
            <a:solidFill>
              <a:srgbClr val="FAB400"/>
            </a:solidFill>
            <a:ln w="12700">
              <a:solidFill>
                <a:srgbClr val="FAB400"/>
              </a:solidFill>
              <a:miter lim="800000"/>
              <a:headEnd type="none" w="sm" len="sm"/>
              <a:tailEnd type="none" w="sm" len="sm"/>
            </a:ln>
            <a:effectLst/>
          </p:spPr>
          <p:txBody>
            <a:bodyPr wrap="none" anchor="ctr"/>
            <a:lstStyle/>
            <a:p>
              <a:pPr algn="ctr"/>
              <a:endParaRPr lang="en-GB" sz="2000">
                <a:solidFill>
                  <a:srgbClr val="0000FF"/>
                </a:solidFill>
              </a:endParaRPr>
            </a:p>
          </p:txBody>
        </p:sp>
        <p:sp>
          <p:nvSpPr>
            <p:cNvPr id="3083" name="Text Box 11"/>
            <p:cNvSpPr txBox="1">
              <a:spLocks noChangeArrowheads="1"/>
            </p:cNvSpPr>
            <p:nvPr/>
          </p:nvSpPr>
          <p:spPr bwMode="auto">
            <a:xfrm>
              <a:off x="3792" y="1231"/>
              <a:ext cx="407" cy="129"/>
            </a:xfrm>
            <a:prstGeom prst="rect">
              <a:avLst/>
            </a:prstGeom>
            <a:noFill/>
            <a:ln w="12700">
              <a:noFill/>
              <a:miter lim="800000"/>
              <a:headEnd type="none" w="sm" len="sm"/>
              <a:tailEnd type="none" w="sm" len="sm"/>
            </a:ln>
            <a:effectLst/>
          </p:spPr>
          <p:txBody>
            <a:bodyPr wrap="none">
              <a:spAutoFit/>
            </a:bodyPr>
            <a:lstStyle/>
            <a:p>
              <a:r>
                <a:rPr lang="en-US" sz="1000">
                  <a:solidFill>
                    <a:srgbClr val="000080"/>
                  </a:solidFill>
                  <a:latin typeface="RotisSemiSansBold" pitchFamily="2" charset="0"/>
                </a:rPr>
                <a:t>Semaphore</a:t>
              </a:r>
              <a:endParaRPr lang="en-US" sz="4800"/>
            </a:p>
          </p:txBody>
        </p:sp>
        <p:grpSp>
          <p:nvGrpSpPr>
            <p:cNvPr id="3084" name="Group 12"/>
            <p:cNvGrpSpPr>
              <a:grpSpLocks/>
            </p:cNvGrpSpPr>
            <p:nvPr/>
          </p:nvGrpSpPr>
          <p:grpSpPr bwMode="auto">
            <a:xfrm>
              <a:off x="3912" y="1362"/>
              <a:ext cx="101" cy="74"/>
              <a:chOff x="1776" y="1693"/>
              <a:chExt cx="504" cy="371"/>
            </a:xfrm>
          </p:grpSpPr>
          <p:sp>
            <p:nvSpPr>
              <p:cNvPr id="3085" name="Rectangle 13"/>
              <p:cNvSpPr>
                <a:spLocks noChangeArrowheads="1"/>
              </p:cNvSpPr>
              <p:nvPr/>
            </p:nvSpPr>
            <p:spPr bwMode="auto">
              <a:xfrm>
                <a:off x="1776" y="1693"/>
                <a:ext cx="504" cy="371"/>
              </a:xfrm>
              <a:prstGeom prst="rect">
                <a:avLst/>
              </a:prstGeom>
              <a:solidFill>
                <a:srgbClr val="0000A0"/>
              </a:solidFill>
              <a:ln w="12700">
                <a:solidFill>
                  <a:srgbClr val="0000A0"/>
                </a:solidFill>
                <a:miter lim="800000"/>
                <a:headEnd/>
                <a:tailEnd/>
              </a:ln>
              <a:effectLst/>
            </p:spPr>
            <p:txBody>
              <a:bodyPr wrap="none" anchor="ctr"/>
              <a:lstStyle/>
              <a:p>
                <a:endParaRPr lang="en-GB"/>
              </a:p>
            </p:txBody>
          </p:sp>
          <p:sp>
            <p:nvSpPr>
              <p:cNvPr id="3086" name="Rectangle 14"/>
              <p:cNvSpPr>
                <a:spLocks noChangeArrowheads="1"/>
              </p:cNvSpPr>
              <p:nvPr/>
            </p:nvSpPr>
            <p:spPr bwMode="auto">
              <a:xfrm>
                <a:off x="1805" y="1722"/>
                <a:ext cx="446" cy="313"/>
              </a:xfrm>
              <a:prstGeom prst="rect">
                <a:avLst/>
              </a:prstGeom>
              <a:solidFill>
                <a:schemeClr val="bg1"/>
              </a:solidFill>
              <a:ln w="12700">
                <a:solidFill>
                  <a:srgbClr val="0000A0"/>
                </a:solidFill>
                <a:miter lim="800000"/>
                <a:headEnd/>
                <a:tailEnd/>
              </a:ln>
              <a:effectLst/>
            </p:spPr>
            <p:txBody>
              <a:bodyPr wrap="none" anchor="ctr"/>
              <a:lstStyle/>
              <a:p>
                <a:endParaRPr lang="en-GB"/>
              </a:p>
            </p:txBody>
          </p:sp>
          <p:sp>
            <p:nvSpPr>
              <p:cNvPr id="3087" name="Rectangle 15"/>
              <p:cNvSpPr>
                <a:spLocks noChangeArrowheads="1"/>
              </p:cNvSpPr>
              <p:nvPr/>
            </p:nvSpPr>
            <p:spPr bwMode="auto">
              <a:xfrm>
                <a:off x="1944" y="1820"/>
                <a:ext cx="165" cy="117"/>
              </a:xfrm>
              <a:prstGeom prst="rect">
                <a:avLst/>
              </a:prstGeom>
              <a:solidFill>
                <a:srgbClr val="0000A0"/>
              </a:solidFill>
              <a:ln w="12700">
                <a:solidFill>
                  <a:srgbClr val="0000A0"/>
                </a:solidFill>
                <a:miter lim="800000"/>
                <a:headEnd/>
                <a:tailEnd/>
              </a:ln>
              <a:effectLst/>
            </p:spPr>
            <p:txBody>
              <a:bodyPr wrap="none" anchor="ctr"/>
              <a:lstStyle/>
              <a:p>
                <a:endParaRPr lang="en-GB"/>
              </a:p>
            </p:txBody>
          </p:sp>
        </p:grpSp>
        <p:sp>
          <p:nvSpPr>
            <p:cNvPr id="3088" name="Text Box 16"/>
            <p:cNvSpPr txBox="1">
              <a:spLocks noChangeArrowheads="1"/>
            </p:cNvSpPr>
            <p:nvPr/>
          </p:nvSpPr>
          <p:spPr bwMode="auto">
            <a:xfrm>
              <a:off x="3989" y="1324"/>
              <a:ext cx="238" cy="130"/>
            </a:xfrm>
            <a:prstGeom prst="rect">
              <a:avLst/>
            </a:prstGeom>
            <a:noFill/>
            <a:ln w="12700">
              <a:noFill/>
              <a:miter lim="800000"/>
              <a:headEnd type="none" w="sm" len="sm"/>
              <a:tailEnd type="none" w="sm" len="sm"/>
            </a:ln>
            <a:effectLst/>
          </p:spPr>
          <p:txBody>
            <a:bodyPr wrap="none">
              <a:spAutoFit/>
            </a:bodyPr>
            <a:lstStyle/>
            <a:p>
              <a:r>
                <a:rPr lang="en-US" sz="500">
                  <a:solidFill>
                    <a:srgbClr val="000080"/>
                  </a:solidFill>
                  <a:latin typeface="Palatino" pitchFamily="18" charset="0"/>
                </a:rPr>
                <a:t>EUROPE</a:t>
              </a:r>
            </a:p>
            <a:p>
              <a:r>
                <a:rPr lang="en-US" sz="500">
                  <a:solidFill>
                    <a:srgbClr val="000080"/>
                  </a:solidFill>
                  <a:latin typeface="Palatino" pitchFamily="18" charset="0"/>
                </a:rPr>
                <a:t>LIMITED</a:t>
              </a:r>
              <a:endParaRPr lang="en-US" sz="500">
                <a:solidFill>
                  <a:srgbClr val="0000FF"/>
                </a:solidFill>
                <a:latin typeface="Palatino" pitchFamily="18" charset="0"/>
              </a:endParaRPr>
            </a:p>
          </p:txBody>
        </p:sp>
      </p:gr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Rectangle 9"/>
          <p:cNvSpPr>
            <a:spLocks noGrp="1" noChangeArrowheads="1"/>
          </p:cNvSpPr>
          <p:nvPr>
            <p:ph type="hdr" sz="quarter"/>
          </p:nvPr>
        </p:nvSpPr>
        <p:spPr bwMode="auto">
          <a:xfrm>
            <a:off x="392113" y="142875"/>
            <a:ext cx="3167062" cy="4460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93750">
              <a:defRPr sz="1100" i="1"/>
            </a:lvl1pPr>
          </a:lstStyle>
          <a:p>
            <a:r>
              <a:rPr lang="en-US"/>
              <a:t>Statecharts</a:t>
            </a:r>
          </a:p>
        </p:txBody>
      </p:sp>
      <p:sp>
        <p:nvSpPr>
          <p:cNvPr id="2058" name="Rectangle 10"/>
          <p:cNvSpPr>
            <a:spLocks noGrp="1" noChangeArrowheads="1"/>
          </p:cNvSpPr>
          <p:nvPr>
            <p:ph type="dt" idx="1"/>
          </p:nvPr>
        </p:nvSpPr>
        <p:spPr bwMode="auto">
          <a:xfrm>
            <a:off x="3651250" y="142875"/>
            <a:ext cx="3167063" cy="4460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93750">
              <a:defRPr sz="1100" i="1"/>
            </a:lvl1pPr>
          </a:lstStyle>
          <a:p>
            <a:endParaRPr lang="en-US"/>
          </a:p>
        </p:txBody>
      </p:sp>
      <p:sp>
        <p:nvSpPr>
          <p:cNvPr id="2059" name="Rectangle 11"/>
          <p:cNvSpPr>
            <a:spLocks noGrp="1" noChangeArrowheads="1"/>
          </p:cNvSpPr>
          <p:nvPr>
            <p:ph type="ftr" sz="quarter" idx="4"/>
          </p:nvPr>
        </p:nvSpPr>
        <p:spPr bwMode="auto">
          <a:xfrm>
            <a:off x="392113" y="9004300"/>
            <a:ext cx="2774950" cy="4476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93750">
              <a:defRPr sz="1100"/>
            </a:lvl1pPr>
          </a:lstStyle>
          <a:p>
            <a:endParaRPr lang="en-US"/>
          </a:p>
        </p:txBody>
      </p:sp>
      <p:sp>
        <p:nvSpPr>
          <p:cNvPr id="2060" name="Rectangle 12"/>
          <p:cNvSpPr>
            <a:spLocks noGrp="1" noChangeArrowheads="1"/>
          </p:cNvSpPr>
          <p:nvPr>
            <p:ph type="sldNum" sz="quarter" idx="5"/>
          </p:nvPr>
        </p:nvSpPr>
        <p:spPr bwMode="auto">
          <a:xfrm>
            <a:off x="4162425" y="9004300"/>
            <a:ext cx="2695575" cy="4476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93750">
              <a:defRPr sz="1100" i="1"/>
            </a:lvl1pPr>
          </a:lstStyle>
          <a:p>
            <a:fld id="{4FEAA416-0B8B-45E7-AA08-5E484C0827D7}" type="slidenum">
              <a:rPr lang="en-US"/>
              <a:pPr/>
              <a:t>‹#›</a:t>
            </a:fld>
            <a:endParaRPr lang="en-US" dirty="0"/>
          </a:p>
        </p:txBody>
      </p:sp>
      <p:sp>
        <p:nvSpPr>
          <p:cNvPr id="2061" name="Rectangle 13"/>
          <p:cNvSpPr>
            <a:spLocks noGrp="1" noChangeArrowheads="1"/>
          </p:cNvSpPr>
          <p:nvPr>
            <p:ph type="body" sz="quarter" idx="3"/>
          </p:nvPr>
        </p:nvSpPr>
        <p:spPr bwMode="auto">
          <a:xfrm>
            <a:off x="609600" y="4648200"/>
            <a:ext cx="6019800" cy="41910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2" name="Rectangle 14"/>
          <p:cNvSpPr>
            <a:spLocks noChangeAspect="1" noChangeArrowheads="1" noTextEdit="1"/>
          </p:cNvSpPr>
          <p:nvPr>
            <p:ph type="sldImg" idx="2"/>
          </p:nvPr>
        </p:nvSpPr>
        <p:spPr bwMode="auto">
          <a:xfrm>
            <a:off x="685800" y="428625"/>
            <a:ext cx="5851525" cy="4052888"/>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ftr="0" dt="0"/>
  <p:notesStyle>
    <a:lvl1pPr algn="l" defTabSz="954088" rtl="0" eaLnBrk="0" fontAlgn="base" hangingPunct="0">
      <a:spcBef>
        <a:spcPct val="30000"/>
      </a:spcBef>
      <a:spcAft>
        <a:spcPct val="0"/>
      </a:spcAft>
      <a:defRPr sz="1200" kern="1200">
        <a:solidFill>
          <a:schemeClr val="tx1"/>
        </a:solidFill>
        <a:latin typeface="Arial" charset="0"/>
        <a:ea typeface="+mn-ea"/>
        <a:cs typeface="+mn-cs"/>
      </a:defRPr>
    </a:lvl1pPr>
    <a:lvl2pPr marL="466725" algn="l" defTabSz="954088" rtl="0" eaLnBrk="0" fontAlgn="base" hangingPunct="0">
      <a:spcBef>
        <a:spcPct val="30000"/>
      </a:spcBef>
      <a:spcAft>
        <a:spcPct val="0"/>
      </a:spcAft>
      <a:defRPr sz="1200" kern="1200">
        <a:solidFill>
          <a:schemeClr val="tx1"/>
        </a:solidFill>
        <a:latin typeface="Arial" charset="0"/>
        <a:ea typeface="+mn-ea"/>
        <a:cs typeface="+mn-cs"/>
      </a:defRPr>
    </a:lvl2pPr>
    <a:lvl3pPr marL="933450" algn="l" defTabSz="954088" rtl="0" eaLnBrk="0" fontAlgn="base" hangingPunct="0">
      <a:spcBef>
        <a:spcPct val="30000"/>
      </a:spcBef>
      <a:spcAft>
        <a:spcPct val="0"/>
      </a:spcAft>
      <a:defRPr sz="1200" kern="1200">
        <a:solidFill>
          <a:schemeClr val="tx1"/>
        </a:solidFill>
        <a:latin typeface="Arial" charset="0"/>
        <a:ea typeface="+mn-ea"/>
        <a:cs typeface="+mn-cs"/>
      </a:defRPr>
    </a:lvl3pPr>
    <a:lvl4pPr marL="1400175" algn="l" defTabSz="954088" rtl="0" eaLnBrk="0" fontAlgn="base" hangingPunct="0">
      <a:spcBef>
        <a:spcPct val="30000"/>
      </a:spcBef>
      <a:spcAft>
        <a:spcPct val="0"/>
      </a:spcAft>
      <a:defRPr sz="1200" kern="1200">
        <a:solidFill>
          <a:schemeClr val="tx1"/>
        </a:solidFill>
        <a:latin typeface="Arial" charset="0"/>
        <a:ea typeface="+mn-ea"/>
        <a:cs typeface="+mn-cs"/>
      </a:defRPr>
    </a:lvl4pPr>
    <a:lvl5pPr marL="1868488" algn="l" defTabSz="95408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Grp="1" noChangeArrowheads="1"/>
          </p:cNvSpPr>
          <p:nvPr>
            <p:ph type="hdr" sz="quarter"/>
          </p:nvPr>
        </p:nvSpPr>
        <p:spPr>
          <a:ln/>
        </p:spPr>
        <p:txBody>
          <a:bodyPr/>
          <a:lstStyle/>
          <a:p>
            <a:r>
              <a:rPr lang="en-US"/>
              <a:t>Statecharts</a:t>
            </a:r>
          </a:p>
        </p:txBody>
      </p:sp>
      <p:sp>
        <p:nvSpPr>
          <p:cNvPr id="6" name="Rectangle 12"/>
          <p:cNvSpPr>
            <a:spLocks noGrp="1" noChangeArrowheads="1"/>
          </p:cNvSpPr>
          <p:nvPr>
            <p:ph type="sldNum" sz="quarter" idx="5"/>
          </p:nvPr>
        </p:nvSpPr>
        <p:spPr>
          <a:ln/>
        </p:spPr>
        <p:txBody>
          <a:bodyPr/>
          <a:lstStyle/>
          <a:p>
            <a:fld id="{E41BEBA1-CE3C-4065-8936-97F8ED04A465}" type="slidenum">
              <a:rPr lang="en-US"/>
              <a:pPr/>
              <a:t>1</a:t>
            </a:fld>
            <a:endParaRPr lang="en-US"/>
          </a:p>
        </p:txBody>
      </p:sp>
      <p:sp>
        <p:nvSpPr>
          <p:cNvPr id="45060" name="Rectangle 4"/>
          <p:cNvSpPr>
            <a:spLocks noChangeAspect="1"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3D7F7D7D-6D7A-4959-B0D9-79D75F0DF452}" type="slidenum">
              <a:rPr lang="en-US"/>
              <a:pPr/>
              <a:t>10</a:t>
            </a:fld>
            <a:endParaRPr lang="en-US"/>
          </a:p>
        </p:txBody>
      </p:sp>
      <p:sp>
        <p:nvSpPr>
          <p:cNvPr id="405508" name="Rectangle 4"/>
          <p:cNvSpPr>
            <a:spLocks noChangeAspect="1" noChangeArrowheads="1" noTextEdit="1"/>
          </p:cNvSpPr>
          <p:nvPr>
            <p:ph type="sldImg"/>
          </p:nvPr>
        </p:nvSpPr>
        <p:spPr>
          <a:ln/>
        </p:spPr>
      </p:sp>
      <p:sp>
        <p:nvSpPr>
          <p:cNvPr id="405509" name="Rectangle 5"/>
          <p:cNvSpPr>
            <a:spLocks noGrp="1" noChangeArrowheads="1"/>
          </p:cNvSpPr>
          <p:nvPr>
            <p:ph type="body" idx="1"/>
          </p:nvPr>
        </p:nvSpPr>
        <p:spPr/>
        <p:txBody>
          <a:bodyPr/>
          <a:lstStyle/>
          <a:p>
            <a:r>
              <a:rPr lang="en-GB"/>
              <a:t>This example diagram includes actions as well as states, events and transitions.</a:t>
            </a:r>
          </a:p>
          <a:p>
            <a:r>
              <a:rPr lang="en-GB"/>
              <a:t>Notice that the same event can produce different results, depending on the state of the system when the event occurs.  For example, entering the security code can switch the alarm from armed to idle and vice versa; it will also silence the alarm if it is ringing.</a:t>
            </a:r>
          </a:p>
          <a:p>
            <a:r>
              <a:rPr lang="en-GB"/>
              <a:t>The response to detecting an intruder is also totally different if the system is armed or in test mode.</a:t>
            </a:r>
          </a:p>
          <a:p>
            <a:r>
              <a:rPr lang="en-GB"/>
              <a:t>The actions in this diagram are start alarm, silence alarm and beep.  (Changing state can also be thought of as an action, but since transitions already depict this, adding extra actions is superfluous.).</a:t>
            </a:r>
          </a:p>
          <a:p>
            <a:r>
              <a:rPr lang="en-GB"/>
              <a:t>If an intruder is detected while the system is armed, it will start the alarm and transition into the Ringing state.  The start alarm action is attached to the intruder detected event, which in turn is attached to the transition. [ NB This attaching an event to a transition indicates that the event causes the transition, not vice versa! ]</a:t>
            </a:r>
          </a:p>
          <a:p>
            <a:r>
              <a:rPr lang="en-GB"/>
              <a:t>If an intruder is detected while the system is in test mode it will simply beep. Ie in this state the system responds to the event with an action, but without a transition.  This is indicated by placing the event and action inside the Test Mode state.  This is known as an Internal Transition.  This is rather confusing terminology since there is no transition in this case!  The explanation is that unfortunately the UML says that </a:t>
            </a:r>
            <a:r>
              <a:rPr lang="en-GB" u="sng"/>
              <a:t>all</a:t>
            </a:r>
            <a:r>
              <a:rPr lang="en-GB"/>
              <a:t> events cause a transition, so an internal transition must be a ‘transition’ that is not a transition.  In the past Internal Transitions were called Internal Actions (a much better name), and you will probably still hear many practitioners use this term.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800A0644-CD4A-4DA7-8FA1-9059C7B8C18D}" type="slidenum">
              <a:rPr lang="en-US"/>
              <a:pPr/>
              <a:t>11</a:t>
            </a:fld>
            <a:endParaRPr lang="en-US"/>
          </a:p>
        </p:txBody>
      </p:sp>
      <p:sp>
        <p:nvSpPr>
          <p:cNvPr id="407556" name="Rectangle 4"/>
          <p:cNvSpPr>
            <a:spLocks noChangeAspect="1" noChangeArrowheads="1" noTextEdit="1"/>
          </p:cNvSpPr>
          <p:nvPr>
            <p:ph type="sldImg"/>
          </p:nvPr>
        </p:nvSpPr>
        <p:spPr>
          <a:ln/>
        </p:spPr>
      </p:sp>
      <p:sp>
        <p:nvSpPr>
          <p:cNvPr id="407557" name="Rectangle 5"/>
          <p:cNvSpPr>
            <a:spLocks noGrp="1" noChangeArrowheads="1"/>
          </p:cNvSpPr>
          <p:nvPr>
            <p:ph type="body" idx="1"/>
          </p:nvPr>
        </p:nvSpPr>
        <p:spPr/>
        <p:txBody>
          <a:bodyPr/>
          <a:lstStyle/>
          <a:p>
            <a:r>
              <a:rPr lang="en-GB"/>
              <a:t>An activity is ongoing work that has significant duration (‘significant’ depends on the context of the diagram - it could be minutes, years, or milliseconds).</a:t>
            </a:r>
          </a:p>
          <a:p>
            <a:r>
              <a:rPr lang="en-GB"/>
              <a:t>Because activities have duration, they can only appear within states; they may not appear on transitions between states because these are considered instantaneous.</a:t>
            </a:r>
          </a:p>
          <a:p>
            <a:r>
              <a:rPr lang="en-GB"/>
              <a:t>An activity is indicated by the keyword do  followed by the slash separator.</a:t>
            </a:r>
          </a:p>
          <a:p>
            <a:r>
              <a:rPr lang="en-GB"/>
              <a:t>An activity always ultimately decomposes into a sequence of actions.  This may be a simple sequence or it may be more complicated.</a:t>
            </a:r>
          </a:p>
          <a:p>
            <a:r>
              <a:rPr lang="en-GB"/>
              <a:t>An activity may appear on the diagram simply as a list of actions separated by semicolons. </a:t>
            </a:r>
          </a:p>
          <a:p>
            <a:r>
              <a:rPr lang="en-GB"/>
              <a:t>Alternatively, it may appear as a single name.  The UML says this names another state machine - ie another Statechart diagram that shows nested sub-states within the current state.  </a:t>
            </a:r>
          </a:p>
          <a:p>
            <a:r>
              <a:rPr lang="en-GB"/>
              <a:t>We might also consider simply naming an operation - but we must bear in mind that an activity is interruptible, so the operation would have to reflect this.</a:t>
            </a:r>
          </a:p>
          <a:p>
            <a:r>
              <a:rPr lang="en-GB"/>
              <a:t>We have refined our Burglar Alarm example with a Counting state that is entered when an intrusion is detected.  This gives the householder enough time to disarm the system before the alarm rings.  Within this state the system performs an activity called ‘countdown’.  This can be interrupted by the ‘code entered’ event, which disarms the system.  If the countdown is allowed to run to its conclusion without being interrupted, the alarm is activated.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6BF08DE0-A4F0-4CC3-AF7D-94C960AF2AA5}" type="slidenum">
              <a:rPr lang="en-US"/>
              <a:pPr/>
              <a:t>12</a:t>
            </a:fld>
            <a:endParaRPr lang="en-US"/>
          </a:p>
        </p:txBody>
      </p:sp>
      <p:sp>
        <p:nvSpPr>
          <p:cNvPr id="409604" name="Rectangle 4"/>
          <p:cNvSpPr>
            <a:spLocks noChangeAspect="1" noChangeArrowheads="1" noTextEdit="1"/>
          </p:cNvSpPr>
          <p:nvPr>
            <p:ph type="sldImg"/>
          </p:nvPr>
        </p:nvSpPr>
        <p:spPr>
          <a:ln/>
        </p:spPr>
      </p:sp>
      <p:sp>
        <p:nvSpPr>
          <p:cNvPr id="409605" name="Rectangle 5"/>
          <p:cNvSpPr>
            <a:spLocks noGrp="1" noChangeArrowheads="1"/>
          </p:cNvSpPr>
          <p:nvPr>
            <p:ph type="body" idx="1"/>
          </p:nvPr>
        </p:nvSpPr>
        <p:spPr/>
        <p:txBody>
          <a:bodyPr/>
          <a:lstStyle/>
          <a:p>
            <a:r>
              <a:rPr lang="en-US"/>
              <a:t>An Activity State can be distinguished from an ordinary state by drawing it with more rounded corners.</a:t>
            </a:r>
          </a:p>
          <a:p>
            <a:r>
              <a:rPr lang="en-US"/>
              <a:t>This notation was introduced with the advent of Activity diagrams, which are supposed to be - to some extent - interchangeable with Statecharts.  However, at the moment you are unlikely to find CASE tool support for activity states in statecharts.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BA8DEA06-268F-431B-9908-D702EACF0169}" type="slidenum">
              <a:rPr lang="en-US"/>
              <a:pPr/>
              <a:t>13</a:t>
            </a:fld>
            <a:endParaRPr lang="en-US"/>
          </a:p>
        </p:txBody>
      </p:sp>
      <p:sp>
        <p:nvSpPr>
          <p:cNvPr id="411652" name="Rectangle 4"/>
          <p:cNvSpPr>
            <a:spLocks noChangeAspect="1" noChangeArrowheads="1" noTextEdit="1"/>
          </p:cNvSpPr>
          <p:nvPr>
            <p:ph type="sldImg"/>
          </p:nvPr>
        </p:nvSpPr>
        <p:spPr>
          <a:ln/>
        </p:spPr>
      </p:sp>
      <p:sp>
        <p:nvSpPr>
          <p:cNvPr id="411653" name="Rectangle 5"/>
          <p:cNvSpPr>
            <a:spLocks noGrp="1" noChangeArrowheads="1"/>
          </p:cNvSpPr>
          <p:nvPr>
            <p:ph type="body" idx="1"/>
          </p:nvPr>
        </p:nvSpPr>
        <p:spPr/>
        <p:txBody>
          <a:bodyPr/>
          <a:lstStyle/>
          <a:p>
            <a:r>
              <a:rPr lang="en-US"/>
              <a:t>An automatic transition has no triggering event.  This means that the activity associated with the state is carried out and upon completion the automatic transition occurs.  </a:t>
            </a:r>
          </a:p>
          <a:p>
            <a:r>
              <a:rPr lang="en-US"/>
              <a:t>Of course the activity might not in fact reach its conclusion - it could be interrupted by an event that fires another transition.  (This cuts short the activity, but that is not the same as it reaching its natural conclusion.)</a:t>
            </a:r>
          </a:p>
          <a:p>
            <a:r>
              <a:rPr lang="en-US"/>
              <a:t>An automatic transition is essentially shorthand for an event that might be called ‘activity completed’.  As such it should be clear that automatic transitions are not normally associated with states without an activity. </a:t>
            </a:r>
          </a:p>
          <a:p>
            <a:endParaRPr lang="en-US"/>
          </a:p>
          <a:p>
            <a:r>
              <a:rPr lang="en-US"/>
              <a:t>It is also worth noting that all activities can be classified as either linear or looping (or finite/infinite, if you prefer). [these are not UML terms]. </a:t>
            </a:r>
          </a:p>
          <a:p>
            <a:r>
              <a:rPr lang="en-US"/>
              <a:t>A looping activity will continue forever, unless interrupted.  A linear activity has a natural conclusion. Both are useful within state modelling.  However, It should be obvious that automatic transitions cannot work with endlessly looping activities.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C07EE788-75B4-4C43-9751-07052F6F5998}" type="slidenum">
              <a:rPr lang="en-US"/>
              <a:pPr/>
              <a:t>14</a:t>
            </a:fld>
            <a:endParaRPr lang="en-US"/>
          </a:p>
        </p:txBody>
      </p:sp>
      <p:sp>
        <p:nvSpPr>
          <p:cNvPr id="413700" name="Rectangle 4"/>
          <p:cNvSpPr>
            <a:spLocks noChangeAspect="1" noChangeArrowheads="1" noTextEdit="1"/>
          </p:cNvSpPr>
          <p:nvPr>
            <p:ph type="sldImg"/>
          </p:nvPr>
        </p:nvSpPr>
        <p:spPr>
          <a:ln/>
        </p:spPr>
      </p:sp>
      <p:sp>
        <p:nvSpPr>
          <p:cNvPr id="413701" name="Rectangle 5"/>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AB950046-2064-48F0-B852-C8AF91588D6F}" type="slidenum">
              <a:rPr lang="en-US"/>
              <a:pPr/>
              <a:t>15</a:t>
            </a:fld>
            <a:endParaRPr lang="en-US"/>
          </a:p>
        </p:txBody>
      </p:sp>
      <p:sp>
        <p:nvSpPr>
          <p:cNvPr id="446468" name="Rectangle 4"/>
          <p:cNvSpPr>
            <a:spLocks noChangeAspect="1" noChangeArrowheads="1" noTextEdit="1"/>
          </p:cNvSpPr>
          <p:nvPr>
            <p:ph type="sldImg"/>
          </p:nvPr>
        </p:nvSpPr>
        <p:spPr>
          <a:ln/>
        </p:spPr>
      </p:sp>
      <p:sp>
        <p:nvSpPr>
          <p:cNvPr id="446469" name="Rectangle 5"/>
          <p:cNvSpPr>
            <a:spLocks noGrp="1" noChangeArrowheads="1"/>
          </p:cNvSpPr>
          <p:nvPr>
            <p:ph type="body" idx="1"/>
          </p:nvPr>
        </p:nvSpPr>
        <p:spPr/>
        <p:txBody>
          <a:bodyPr/>
          <a:lstStyle/>
          <a:p>
            <a:r>
              <a:rPr lang="en-US"/>
              <a:t>The richness of state modeling means that the response to a single event is potentially quite complicated.  To avoid ambiguity a specific processing sequence is defined as follows:</a:t>
            </a:r>
          </a:p>
          <a:p>
            <a:r>
              <a:rPr lang="en-US"/>
              <a:t> Activity (if any) in the current state is terminated.</a:t>
            </a:r>
          </a:p>
          <a:p>
            <a:r>
              <a:rPr lang="en-US"/>
              <a:t> Exit action (if any) on the current state is performed.</a:t>
            </a:r>
          </a:p>
          <a:p>
            <a:r>
              <a:rPr lang="en-US"/>
              <a:t> Action (if any) on the transition is performed.</a:t>
            </a:r>
          </a:p>
          <a:p>
            <a:r>
              <a:rPr lang="en-US"/>
              <a:t> Entry action (if any) on the next state is performed.</a:t>
            </a:r>
          </a:p>
          <a:p>
            <a:r>
              <a:rPr lang="en-US"/>
              <a:t> Activity (if any) in the new state is started.</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6CCE26F0-9CFD-49A1-9AB1-2349875796C8}" type="slidenum">
              <a:rPr lang="en-US"/>
              <a:pPr/>
              <a:t>16</a:t>
            </a:fld>
            <a:endParaRPr lang="en-US"/>
          </a:p>
        </p:txBody>
      </p:sp>
      <p:sp>
        <p:nvSpPr>
          <p:cNvPr id="448514" name="Rectangle 2"/>
          <p:cNvSpPr>
            <a:spLocks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r>
              <a:rPr lang="en-US"/>
              <a:t>We have already mentioned that an Internal Transition is not really a transition at all, since it does not involve a change of state.  This also means that the full processing sequence is not invoked – only the associated action is performed. </a:t>
            </a:r>
          </a:p>
          <a:p>
            <a:endParaRPr lang="en-US"/>
          </a:p>
          <a:p>
            <a:r>
              <a:rPr lang="en-US"/>
              <a:t>However, there may be situations when the object does not change state but we still wish to invoke the full sequence.  We can represent this using a Self Transition.  This is a transition arrow that leaves the current state then returns to that same state.</a:t>
            </a:r>
          </a:p>
          <a:p>
            <a:endParaRPr lang="en-US"/>
          </a:p>
          <a:p>
            <a:r>
              <a:rPr lang="en-US"/>
              <a:t>Since transitions are considered instantaneous, the object will actually remain in the current state throughout. But using this notation allows us to specify that in this case the full processing sequence should be invoked.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AE8F0BFE-16AA-477F-AAAB-5D19D6C654EC}" type="slidenum">
              <a:rPr lang="en-US"/>
              <a:pPr/>
              <a:t>17</a:t>
            </a:fld>
            <a:endParaRPr lang="en-US"/>
          </a:p>
        </p:txBody>
      </p:sp>
      <p:sp>
        <p:nvSpPr>
          <p:cNvPr id="417795" name="Rectangle 3"/>
          <p:cNvSpPr>
            <a:spLocks noChangeAspect="1" noChangeArrowheads="1" noTextEdit="1"/>
          </p:cNvSpPr>
          <p:nvPr>
            <p:ph type="sldImg"/>
          </p:nvPr>
        </p:nvSpPr>
        <p:spPr>
          <a:ln/>
        </p:spPr>
      </p:sp>
      <p:sp>
        <p:nvSpPr>
          <p:cNvPr id="417796" name="Rectangle 4"/>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B29624F9-329D-48A1-AA75-9AF4E2AF6588}" type="slidenum">
              <a:rPr lang="en-US"/>
              <a:pPr/>
              <a:t>18</a:t>
            </a:fld>
            <a:endParaRPr lang="en-US"/>
          </a:p>
        </p:txBody>
      </p:sp>
      <p:sp>
        <p:nvSpPr>
          <p:cNvPr id="419844" name="Rectangle 4"/>
          <p:cNvSpPr>
            <a:spLocks noChangeAspect="1" noChangeArrowheads="1" noTextEdit="1"/>
          </p:cNvSpPr>
          <p:nvPr>
            <p:ph type="sldImg"/>
          </p:nvPr>
        </p:nvSpPr>
        <p:spPr>
          <a:ln/>
        </p:spPr>
      </p:sp>
      <p:sp>
        <p:nvSpPr>
          <p:cNvPr id="419845" name="Rectangle 5"/>
          <p:cNvSpPr>
            <a:spLocks noGrp="1" noChangeArrowheads="1"/>
          </p:cNvSpPr>
          <p:nvPr>
            <p:ph type="body" idx="1"/>
          </p:nvPr>
        </p:nvSpPr>
        <p:spPr/>
        <p:txBody>
          <a:bodyPr/>
          <a:lstStyle/>
          <a:p>
            <a:r>
              <a:rPr lang="en-US"/>
              <a:t>Guard Conditions refine the decision as to whether or not an object should respond to an event.  When the event occurs, the Guard Condition is evaluated.  If the condition is true, then the associated actions, transition etc are carried out.  But if the condition is false, the event is ignored.  </a:t>
            </a:r>
          </a:p>
          <a:p>
            <a:r>
              <a:rPr lang="en-US"/>
              <a:t>A Guard Condition appears within square brackets immediately after the event it qualifies.</a:t>
            </a:r>
          </a:p>
          <a:p>
            <a:r>
              <a:rPr lang="en-US"/>
              <a:t>Guards can be simple or arbitrarily complex, but they must always evaluate to true or false.  It is OK to specify them in English but there is always the danger of misinterpretation so you might choose to use the OCL.</a:t>
            </a:r>
          </a:p>
          <a:p>
            <a:endParaRPr lang="en-US"/>
          </a:p>
          <a:p>
            <a:r>
              <a:rPr lang="en-US"/>
              <a:t>In the past, it was common to associate a guard condition with an automatic transition (one without an event);  this was interpreted to mean that as soon as the guard becomes true the transition will fire.  However, it is probably better to use the when keyword to indicate a condition becoming true.  Guard conditions can then be used exclusively for their correct purpose. </a:t>
            </a:r>
          </a:p>
          <a:p>
            <a:endParaRPr lang="en-US"/>
          </a:p>
          <a:p>
            <a:r>
              <a:rPr lang="en-US"/>
              <a:t>Mutually exclusive guard conditions allow us to  associate the same event with more than one transition out of a given state. Without guards this would be ambiguous.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636EB461-9318-452F-93F0-79191B3EA049}" type="slidenum">
              <a:rPr lang="en-US"/>
              <a:pPr/>
              <a:t>19</a:t>
            </a:fld>
            <a:endParaRPr lang="en-US"/>
          </a:p>
        </p:txBody>
      </p:sp>
      <p:sp>
        <p:nvSpPr>
          <p:cNvPr id="421892" name="Rectangle 4"/>
          <p:cNvSpPr>
            <a:spLocks noChangeAspect="1" noChangeArrowheads="1" noTextEdit="1"/>
          </p:cNvSpPr>
          <p:nvPr>
            <p:ph type="sldImg"/>
          </p:nvPr>
        </p:nvSpPr>
        <p:spPr>
          <a:ln/>
        </p:spPr>
      </p:sp>
      <p:sp>
        <p:nvSpPr>
          <p:cNvPr id="421893" name="Rectangle 5"/>
          <p:cNvSpPr>
            <a:spLocks noGrp="1" noChangeArrowheads="1"/>
          </p:cNvSpPr>
          <p:nvPr>
            <p:ph type="body" idx="1"/>
          </p:nvPr>
        </p:nvSpPr>
        <p:spPr/>
        <p:txBody>
          <a:bodyPr/>
          <a:lstStyle/>
          <a:p>
            <a:r>
              <a:rPr lang="en-US"/>
              <a:t>A complex state may be decomposed into nested sub-states.</a:t>
            </a:r>
          </a:p>
          <a:p>
            <a:r>
              <a:rPr lang="en-US"/>
              <a:t>Whenever the object is in the super-state, it will be in exactly one sub-state.</a:t>
            </a:r>
          </a:p>
          <a:p>
            <a:r>
              <a:rPr lang="en-US"/>
              <a:t>Transitions may go directly to a specified sub-state, or they may go to the super-state.  A transition to the super-state will in fact take the object into that super-state’s initial sub-state.</a:t>
            </a:r>
          </a:p>
          <a:p>
            <a:r>
              <a:rPr lang="en-US"/>
              <a:t>Likewise, a transition may start from a specified sub-state, or from the enclosing super-state. A transition from the super-state is ‘inherited by all the sub-states.</a:t>
            </a:r>
          </a:p>
          <a:p>
            <a:r>
              <a:rPr lang="en-US"/>
              <a:t>When the object enters the super-state, the super-state entry action (if defined) is performed; then the entry action (if defined) for the target sub-state is performed; if this contains its own sub-states, the process continues.</a:t>
            </a:r>
          </a:p>
          <a:p>
            <a:r>
              <a:rPr lang="en-US"/>
              <a:t>When the object leaves a state, exit actions for all its nested current sub-states are performed, starting with the innermost and ending with the outermost.   </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A69E4E32-609F-403E-9A6E-6E1858D0784D}" type="slidenum">
              <a:rPr lang="en-US"/>
              <a:pPr/>
              <a:t>2</a:t>
            </a:fld>
            <a:endParaRPr lang="en-US"/>
          </a:p>
        </p:txBody>
      </p:sp>
      <p:sp>
        <p:nvSpPr>
          <p:cNvPr id="389122" name="Rectangle 2"/>
          <p:cNvSpPr>
            <a:spLocks noChangeAspect="1" noChangeArrowheads="1" noTextEdit="1"/>
          </p:cNvSpPr>
          <p:nvPr>
            <p:ph type="sldImg"/>
          </p:nvPr>
        </p:nvSpPr>
        <p:spPr bwMode="auto">
          <a:xfrm>
            <a:off x="684213" y="428625"/>
            <a:ext cx="5854700" cy="4052888"/>
          </a:xfrm>
          <a:prstGeom prst="rect">
            <a:avLst/>
          </a:prstGeom>
          <a:noFill/>
          <a:ln w="12700">
            <a:solidFill>
              <a:schemeClr val="tx1"/>
            </a:solidFill>
            <a:miter lim="800000"/>
            <a:headEnd/>
            <a:tailEnd/>
          </a:ln>
        </p:spPr>
      </p:sp>
      <p:sp>
        <p:nvSpPr>
          <p:cNvPr id="389123" name="Rectangle 3"/>
          <p:cNvSpPr>
            <a:spLocks noGrp="1" noChangeArrowheads="1"/>
          </p:cNvSpPr>
          <p:nvPr>
            <p:ph type="body" idx="1"/>
          </p:nvPr>
        </p:nvSpPr>
        <p:spPr bwMode="auto">
          <a:xfrm>
            <a:off x="393700" y="4794250"/>
            <a:ext cx="6437313" cy="4127500"/>
          </a:xfrm>
          <a:prstGeom prst="rect">
            <a:avLst/>
          </a:prstGeom>
          <a:noFill/>
          <a:ln>
            <a:miter lim="800000"/>
            <a:headEnd/>
            <a:tailEnd/>
          </a:ln>
        </p:spPr>
        <p:txBody>
          <a:bodyPr lIns="93651" tIns="47619" rIns="93651" bIns="47619"/>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2EE0262E-A4C7-4F94-9461-56FA26559787}" type="slidenum">
              <a:rPr lang="en-US"/>
              <a:pPr/>
              <a:t>20</a:t>
            </a:fld>
            <a:endParaRPr lang="en-US"/>
          </a:p>
        </p:txBody>
      </p:sp>
      <p:sp>
        <p:nvSpPr>
          <p:cNvPr id="423940" name="Rectangle 4"/>
          <p:cNvSpPr>
            <a:spLocks noChangeAspect="1" noChangeArrowheads="1" noTextEdit="1"/>
          </p:cNvSpPr>
          <p:nvPr>
            <p:ph type="sldImg"/>
          </p:nvPr>
        </p:nvSpPr>
        <p:spPr>
          <a:ln/>
        </p:spPr>
      </p:sp>
      <p:sp>
        <p:nvSpPr>
          <p:cNvPr id="423941" name="Rectangle 5"/>
          <p:cNvSpPr>
            <a:spLocks noGrp="1" noChangeArrowheads="1"/>
          </p:cNvSpPr>
          <p:nvPr>
            <p:ph type="body" idx="1"/>
          </p:nvPr>
        </p:nvSpPr>
        <p:spPr/>
        <p:txBody>
          <a:bodyPr/>
          <a:lstStyle/>
          <a:p>
            <a:r>
              <a:rPr lang="en-US"/>
              <a:t>One of the advantages of Statecharts is their ability to show concurrent (or orthogonal) states. Orthogonal states are shown within an enclosing state but separated by a dashed line.</a:t>
            </a:r>
          </a:p>
          <a:p>
            <a:r>
              <a:rPr lang="en-US"/>
              <a:t>The diagram above shows that the OHP can be both switched on and on the table. I can vary it’s position without affecting other aspects of it’s state. So, lifting it on to the floor will not turn it off.</a:t>
            </a:r>
          </a:p>
          <a:p>
            <a:r>
              <a:rPr lang="en-US"/>
              <a:t>Notice the initial states within the orthogonal partitions. This means that when we enter the partition we initially transition into the state marked with the arrow. In the example above that means on the desk with the light off.</a:t>
            </a:r>
          </a:p>
          <a:p>
            <a:r>
              <a:rPr lang="en-US"/>
              <a:t>We see the advantages of this approach in the following slides.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D48847C9-7741-4F34-B5C1-B4C575208AD4}" type="slidenum">
              <a:rPr lang="en-US"/>
              <a:pPr/>
              <a:t>21</a:t>
            </a:fld>
            <a:endParaRPr lang="en-US"/>
          </a:p>
        </p:txBody>
      </p:sp>
      <p:sp>
        <p:nvSpPr>
          <p:cNvPr id="450562" name="Rectangle 2"/>
          <p:cNvSpPr>
            <a:spLocks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r>
              <a:rPr lang="en-US"/>
              <a:t>When we have multiple orthogonal possible states, every time we introduce a new orthogonal state the total number of required states increases exponentially.</a:t>
            </a:r>
          </a:p>
          <a:p>
            <a:r>
              <a:rPr lang="en-US"/>
              <a:t>We have not shown all the transitions in the diagram above as it would look too much like spaghetti.  This of course is exactly what we want to avoid in our models – so how can we avoid it?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8333417F-5689-4662-84B7-CC069E826C2F}" type="slidenum">
              <a:rPr lang="en-US"/>
              <a:pPr/>
              <a:t>22</a:t>
            </a:fld>
            <a:endParaRPr lang="en-US"/>
          </a:p>
        </p:txBody>
      </p:sp>
      <p:sp>
        <p:nvSpPr>
          <p:cNvPr id="428036" name="Rectangle 4"/>
          <p:cNvSpPr>
            <a:spLocks noChangeAspect="1" noChangeArrowheads="1" noTextEdit="1"/>
          </p:cNvSpPr>
          <p:nvPr>
            <p:ph type="sldImg"/>
          </p:nvPr>
        </p:nvSpPr>
        <p:spPr>
          <a:ln/>
        </p:spPr>
      </p:sp>
      <p:sp>
        <p:nvSpPr>
          <p:cNvPr id="428037" name="Rectangle 5"/>
          <p:cNvSpPr>
            <a:spLocks noGrp="1" noChangeArrowheads="1"/>
          </p:cNvSpPr>
          <p:nvPr>
            <p:ph type="body" idx="1"/>
          </p:nvPr>
        </p:nvSpPr>
        <p:spPr/>
        <p:txBody>
          <a:bodyPr/>
          <a:lstStyle/>
          <a:p>
            <a:r>
              <a:rPr lang="en-US"/>
              <a:t>When we encounter multiple orthogonal states, we can use the concurrent sub-state notation to create a much simpler representation.  This is significantly less cluttered than the previous slide (and we are showing all the transitions on this one).</a:t>
            </a:r>
          </a:p>
          <a:p>
            <a:r>
              <a:rPr lang="en-US"/>
              <a:t>The real benefit comes when we want to add another possible state, say, shadowing on or off.  Using this notation we simply add one more section; using the basic notation we would need to double the number of states.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FE120EA5-6334-4B2E-9496-8877643BBAF7}" type="slidenum">
              <a:rPr lang="en-US"/>
              <a:pPr/>
              <a:t>23</a:t>
            </a:fld>
            <a:endParaRPr lang="en-US"/>
          </a:p>
        </p:txBody>
      </p:sp>
      <p:sp>
        <p:nvSpPr>
          <p:cNvPr id="430084" name="Rectangle 4"/>
          <p:cNvSpPr>
            <a:spLocks noChangeAspect="1" noChangeArrowheads="1" noTextEdit="1"/>
          </p:cNvSpPr>
          <p:nvPr>
            <p:ph type="sldImg"/>
          </p:nvPr>
        </p:nvSpPr>
        <p:spPr>
          <a:ln/>
        </p:spPr>
      </p:sp>
      <p:sp>
        <p:nvSpPr>
          <p:cNvPr id="430085" name="Rectangle 5"/>
          <p:cNvSpPr>
            <a:spLocks noGrp="1" noChangeArrowheads="1"/>
          </p:cNvSpPr>
          <p:nvPr>
            <p:ph type="body" idx="1"/>
          </p:nvPr>
        </p:nvSpPr>
        <p:spPr/>
        <p:txBody>
          <a:bodyPr/>
          <a:lstStyle/>
          <a:p>
            <a:r>
              <a:rPr lang="en-US"/>
              <a:t>When we allow nested states (or sub states) we give ourselves a problem. Let us assume that we wish to leave the parent state for a while. When we go back we wish to return to the state that we had been in.</a:t>
            </a:r>
          </a:p>
          <a:p>
            <a:r>
              <a:rPr lang="en-US"/>
              <a:t>The history state marker allows this.   After the super-state has been activated the history state remembers which state to go to on re-entry. A starred history state marker indicates that there are further  nested sub-states which are to be treated in the same way.</a:t>
            </a:r>
          </a:p>
          <a:p>
            <a:r>
              <a:rPr lang="en-US"/>
              <a:t>The history marker shows the default start state. Notice that in our example the history marker points to the B2 sub-state.  This indicates that B2 is the default start state for state B, the first time state B is entered (ie when there is not yet a history). In this way the history state marker doubles as an initial state marker.</a:t>
            </a:r>
          </a:p>
          <a:p>
            <a:endParaRPr lang="en-US"/>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83C89D16-D140-4E7C-A0EA-B013C6D66835}" type="slidenum">
              <a:rPr lang="en-US"/>
              <a:pPr/>
              <a:t>24</a:t>
            </a:fld>
            <a:endParaRPr lang="en-US"/>
          </a:p>
        </p:txBody>
      </p:sp>
      <p:sp>
        <p:nvSpPr>
          <p:cNvPr id="432132" name="Rectangle 4"/>
          <p:cNvSpPr>
            <a:spLocks noChangeAspect="1" noChangeArrowheads="1" noTextEdit="1"/>
          </p:cNvSpPr>
          <p:nvPr>
            <p:ph type="sldImg"/>
          </p:nvPr>
        </p:nvSpPr>
        <p:spPr>
          <a:ln/>
        </p:spPr>
      </p:sp>
      <p:sp>
        <p:nvSpPr>
          <p:cNvPr id="432133" name="Rectangle 5"/>
          <p:cNvSpPr>
            <a:spLocks noGrp="1" noChangeArrowheads="1"/>
          </p:cNvSpPr>
          <p:nvPr>
            <p:ph type="body" idx="1"/>
          </p:nvPr>
        </p:nvSpPr>
        <p:spPr/>
        <p:txBody>
          <a:bodyPr/>
          <a:lstStyle/>
          <a:p>
            <a:r>
              <a:rPr lang="en-US"/>
              <a:t>A Junction state is a pseudo-state which allows for the attachment of actions to transitions which would otherwise be impossible to construct because of the rules about the timing of entry and exit actions.</a:t>
            </a:r>
          </a:p>
          <a:p>
            <a:endParaRPr lang="en-US"/>
          </a:p>
          <a:p>
            <a:r>
              <a:rPr lang="en-US"/>
              <a:t>Imagine the diagram above without the junction states.</a:t>
            </a:r>
          </a:p>
          <a:p>
            <a:r>
              <a:rPr lang="en-US"/>
              <a:t>When event e occurs we want to execute the actions a;p;b;q;c.</a:t>
            </a:r>
          </a:p>
          <a:p>
            <a:r>
              <a:rPr lang="en-US"/>
              <a:t>Suppose we create a transition from Source to Target, with actions a;b;c. (which we have associated with event f in the diagram).</a:t>
            </a:r>
          </a:p>
          <a:p>
            <a:r>
              <a:rPr lang="en-US"/>
              <a:t>In this case, when f occurs we will get p; a; b; c; q.</a:t>
            </a:r>
          </a:p>
          <a:p>
            <a:r>
              <a:rPr lang="en-US"/>
              <a:t>Without junction states it would be impossible to create the desired sequence for event e.  The junction states allow precise control of which actions happen when.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1F492EBB-2E3D-45ED-B500-B7AFE815A500}" type="slidenum">
              <a:rPr lang="en-US"/>
              <a:pPr/>
              <a:t>25</a:t>
            </a:fld>
            <a:endParaRPr lang="en-US"/>
          </a:p>
        </p:txBody>
      </p:sp>
      <p:sp>
        <p:nvSpPr>
          <p:cNvPr id="434180" name="Rectangle 4"/>
          <p:cNvSpPr>
            <a:spLocks noChangeAspect="1" noChangeArrowheads="1" noTextEdit="1"/>
          </p:cNvSpPr>
          <p:nvPr>
            <p:ph type="sldImg"/>
          </p:nvPr>
        </p:nvSpPr>
        <p:spPr>
          <a:ln/>
        </p:spPr>
      </p:sp>
      <p:sp>
        <p:nvSpPr>
          <p:cNvPr id="434181" name="Rectangle 5"/>
          <p:cNvSpPr>
            <a:spLocks noGrp="1" noChangeArrowheads="1"/>
          </p:cNvSpPr>
          <p:nvPr>
            <p:ph type="body" idx="1"/>
          </p:nvPr>
        </p:nvSpPr>
        <p:spPr/>
        <p:txBody>
          <a:bodyPr/>
          <a:lstStyle/>
          <a:p>
            <a:r>
              <a:rPr lang="en-US"/>
              <a:t>UML includes support for the concept of concurrent processing threads.</a:t>
            </a:r>
          </a:p>
          <a:p>
            <a:r>
              <a:rPr lang="en-US"/>
              <a:t>Control is split into two or more parallel threads by a Fork.</a:t>
            </a:r>
          </a:p>
          <a:p>
            <a:r>
              <a:rPr lang="en-US"/>
              <a:t>Threads are synchronized by a Join.</a:t>
            </a:r>
          </a:p>
          <a:p>
            <a:r>
              <a:rPr lang="en-US"/>
              <a:t>Concurrent threads come together at a join.</a:t>
            </a:r>
          </a:p>
          <a:p>
            <a:r>
              <a:rPr lang="en-US"/>
              <a:t>Forks and Joins are known collectively as Synchronization Bars.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A8064E97-E604-434E-8CCF-321D1F58504E}" type="slidenum">
              <a:rPr lang="en-US"/>
              <a:pPr/>
              <a:t>26</a:t>
            </a:fld>
            <a:endParaRPr lang="en-US"/>
          </a:p>
        </p:txBody>
      </p:sp>
      <p:sp>
        <p:nvSpPr>
          <p:cNvPr id="438276" name="Rectangle 4"/>
          <p:cNvSpPr>
            <a:spLocks noChangeAspect="1" noChangeArrowheads="1" noTextEdit="1"/>
          </p:cNvSpPr>
          <p:nvPr>
            <p:ph type="sldImg"/>
          </p:nvPr>
        </p:nvSpPr>
        <p:spPr>
          <a:ln/>
        </p:spPr>
      </p:sp>
      <p:sp>
        <p:nvSpPr>
          <p:cNvPr id="438277" name="Rectangle 5"/>
          <p:cNvSpPr>
            <a:spLocks noGrp="1" noChangeArrowheads="1"/>
          </p:cNvSpPr>
          <p:nvPr>
            <p:ph type="body" idx="1"/>
          </p:nvPr>
        </p:nvSpPr>
        <p:spPr/>
        <p:txBody>
          <a:bodyPr/>
          <a:lstStyle/>
          <a:p>
            <a:r>
              <a:rPr lang="en-US"/>
              <a:t>To be useful, statechart concepts must ultimately be mapped into operations and attributes for implementation. There are various ways to do this, depending on the complexity of the state-based behaviour.</a:t>
            </a:r>
          </a:p>
          <a:p>
            <a:r>
              <a:rPr lang="en-US"/>
              <a:t>Events are implemented as public operations. An object is ‘notified’ of an event by another object calling its method. </a:t>
            </a:r>
          </a:p>
          <a:p>
            <a:r>
              <a:rPr lang="en-US"/>
              <a:t>Actions and activities can become private operations. This allows them to be invoked by the object itself (from within its public operations), but not invoked directly by other objects (which would bypass the state test).</a:t>
            </a:r>
          </a:p>
          <a:p>
            <a:r>
              <a:rPr lang="en-US"/>
              <a:t>Some mechanism must be included to ensure entry and exit actions are invoked when necessary.</a:t>
            </a:r>
          </a:p>
          <a:p>
            <a:r>
              <a:rPr lang="en-US"/>
              <a:t>States can be implemented by</a:t>
            </a:r>
          </a:p>
          <a:p>
            <a:pPr lvl="1"/>
            <a:r>
              <a:rPr lang="en-US"/>
              <a:t>directly querying attribute/link values but these are complex and potentially repeated tests</a:t>
            </a:r>
          </a:p>
          <a:p>
            <a:pPr lvl="1"/>
            <a:r>
              <a:rPr lang="en-US"/>
              <a:t>encapsulating each state in an operation (better than above)</a:t>
            </a:r>
          </a:p>
          <a:p>
            <a:pPr lvl="1"/>
            <a:r>
              <a:rPr lang="en-US"/>
              <a:t>adding a ‘state’ attribute </a:t>
            </a:r>
          </a:p>
          <a:p>
            <a:pPr lvl="1"/>
            <a:r>
              <a:rPr lang="en-US"/>
              <a:t>using the state pattern.</a:t>
            </a:r>
          </a:p>
          <a:p>
            <a:r>
              <a:rPr lang="en-US"/>
              <a:t>Transitions update whatever attributes or links are queried to determine state.  If a ‘State’ variable is used, this must be updated at the correct time. </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A408E4CB-E8CD-42A8-ADCD-6D8F4F17A47E}" type="slidenum">
              <a:rPr lang="en-US"/>
              <a:pPr/>
              <a:t>27</a:t>
            </a:fld>
            <a:endParaRPr lang="en-US"/>
          </a:p>
        </p:txBody>
      </p:sp>
      <p:sp>
        <p:nvSpPr>
          <p:cNvPr id="456708" name="Rectangle 4"/>
          <p:cNvSpPr>
            <a:spLocks noChangeAspect="1" noChangeArrowheads="1" noTextEdit="1"/>
          </p:cNvSpPr>
          <p:nvPr>
            <p:ph type="sldImg"/>
          </p:nvPr>
        </p:nvSpPr>
        <p:spPr>
          <a:ln/>
        </p:spPr>
      </p:sp>
      <p:sp>
        <p:nvSpPr>
          <p:cNvPr id="456709" name="Rectangle 5"/>
          <p:cNvSpPr>
            <a:spLocks noGrp="1" noChangeArrowheads="1"/>
          </p:cNvSpPr>
          <p:nvPr>
            <p:ph type="body" idx="1"/>
          </p:nvPr>
        </p:nvSpPr>
        <p:spPr/>
        <p:txBody>
          <a:bodyPr/>
          <a:lstStyle/>
          <a:p>
            <a:r>
              <a:rPr lang="en-GB"/>
              <a:t>Sometimes an object’s behaviour alters considerably as it changes state.  It is almost as if it becomes a different type (class) of object.  The Gang of Four </a:t>
            </a:r>
            <a:r>
              <a:rPr lang="en-US"/>
              <a:t>example</a:t>
            </a:r>
            <a:r>
              <a:rPr lang="en-GB"/>
              <a:t> is</a:t>
            </a:r>
            <a:r>
              <a:rPr lang="en-US"/>
              <a:t> a TCP</a:t>
            </a:r>
            <a:r>
              <a:rPr lang="en-GB"/>
              <a:t> </a:t>
            </a:r>
            <a:r>
              <a:rPr lang="en-US"/>
              <a:t>Connection object </a:t>
            </a:r>
            <a:r>
              <a:rPr lang="en-GB"/>
              <a:t>which has operations </a:t>
            </a:r>
            <a:r>
              <a:rPr lang="en-US"/>
              <a:t>Open, Close and Acknowledge</a:t>
            </a:r>
            <a:r>
              <a:rPr lang="en-GB"/>
              <a:t>.  The behaviour of these operations is different when the Connection is in different </a:t>
            </a:r>
            <a:r>
              <a:rPr lang="en-US"/>
              <a:t>state</a:t>
            </a:r>
            <a:r>
              <a:rPr lang="en-GB"/>
              <a:t>s</a:t>
            </a:r>
            <a:r>
              <a:rPr lang="en-US"/>
              <a:t> - Established, </a:t>
            </a:r>
            <a:r>
              <a:rPr lang="en-GB"/>
              <a:t>Listening </a:t>
            </a:r>
            <a:r>
              <a:rPr lang="en-US"/>
              <a:t>or Closed.</a:t>
            </a:r>
          </a:p>
          <a:p>
            <a:r>
              <a:rPr lang="en-GB"/>
              <a:t>This situation is likely to lead to “</a:t>
            </a:r>
            <a:r>
              <a:rPr lang="en-US"/>
              <a:t>Operations</a:t>
            </a:r>
            <a:r>
              <a:rPr lang="en-GB"/>
              <a:t> [that]</a:t>
            </a:r>
            <a:r>
              <a:rPr lang="en-US"/>
              <a:t> have large, multipart conditional statements that depend on the object’s state…Often, several operations will contain this same conditional structure.</a:t>
            </a:r>
            <a:r>
              <a:rPr lang="en-GB"/>
              <a:t>”</a:t>
            </a:r>
          </a:p>
          <a:p>
            <a:r>
              <a:rPr lang="en-GB"/>
              <a:t>It would be nice to do away with those complex conditional statements in order to simplify the class.  The obvious technique to achieve this is to use polymorphism.  Given that the behaviour of an object changes so drastically, it seems reasonable to say that there are in fact several different types of this object.</a:t>
            </a:r>
          </a:p>
          <a:p>
            <a:r>
              <a:rPr lang="en-GB"/>
              <a:t>But there are two problems with this. </a:t>
            </a:r>
          </a:p>
          <a:p>
            <a:r>
              <a:rPr lang="en-GB"/>
              <a:t>Firstly, this does not seem to be a true reflection of the domain.   States of an object are not the same as types of object. </a:t>
            </a:r>
          </a:p>
          <a:p>
            <a:r>
              <a:rPr lang="en-GB"/>
              <a:t>Secondly, it is often inelegant, inefficient or simply impossible for an object to change its class.  In practice this usually means replacing the object with a new one.  This raises the problem of redirecting all references to the old object to point to the new one.</a:t>
            </a:r>
          </a:p>
          <a:p>
            <a:r>
              <a:rPr lang="en-GB"/>
              <a:t>The State pattern addresses this problem.</a:t>
            </a:r>
          </a:p>
          <a:p>
            <a:endParaRPr lang="en-GB"/>
          </a:p>
          <a:p>
            <a:endParaRPr lang="en-GB"/>
          </a:p>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BB53F9DC-5359-4E17-A074-6AE2ECB1E62E}" type="slidenum">
              <a:rPr lang="en-US"/>
              <a:pPr/>
              <a:t>28</a:t>
            </a:fld>
            <a:endParaRPr lang="en-US"/>
          </a:p>
        </p:txBody>
      </p:sp>
      <p:sp>
        <p:nvSpPr>
          <p:cNvPr id="458756" name="Rectangle 4"/>
          <p:cNvSpPr>
            <a:spLocks noChangeAspect="1" noChangeArrowheads="1" noTextEdit="1"/>
          </p:cNvSpPr>
          <p:nvPr>
            <p:ph type="sldImg"/>
          </p:nvPr>
        </p:nvSpPr>
        <p:spPr>
          <a:ln/>
        </p:spPr>
      </p:sp>
      <p:sp>
        <p:nvSpPr>
          <p:cNvPr id="458757" name="Rectangle 5"/>
          <p:cNvSpPr>
            <a:spLocks noGrp="1" noChangeArrowheads="1"/>
          </p:cNvSpPr>
          <p:nvPr>
            <p:ph type="body" idx="1"/>
          </p:nvPr>
        </p:nvSpPr>
        <p:spPr/>
        <p:txBody>
          <a:bodyPr/>
          <a:lstStyle/>
          <a:p>
            <a:r>
              <a:rPr lang="en-US" i="1" u="sng"/>
              <a:t>Design Patterns</a:t>
            </a:r>
            <a:r>
              <a:rPr lang="en-US"/>
              <a:t> by Gamma, Helm, Johnson &amp; Vlissides (The “Gang of Four”) includes the ‘State’ pattern specifically to help implement state-based behaviour. </a:t>
            </a:r>
          </a:p>
          <a:p>
            <a:r>
              <a:rPr lang="en-GB"/>
              <a:t>The State pattern defines a subclass to represent each possible state of the object in question.  This allows us to exploit polymorphism and avoid those ugly conditional operations.</a:t>
            </a:r>
          </a:p>
          <a:p>
            <a:r>
              <a:rPr lang="en-GB"/>
              <a:t>However the superclass is not the class of the object itself (TCP Connection in the example); instead it is an </a:t>
            </a:r>
            <a:r>
              <a:rPr lang="en-US"/>
              <a:t>abstract class </a:t>
            </a:r>
            <a:r>
              <a:rPr lang="en-GB"/>
              <a:t>representing the state of the object (in this case </a:t>
            </a:r>
            <a:r>
              <a:rPr lang="en-US"/>
              <a:t>TCP</a:t>
            </a:r>
            <a:r>
              <a:rPr lang="en-GB"/>
              <a:t> </a:t>
            </a:r>
            <a:r>
              <a:rPr lang="en-US"/>
              <a:t>State</a:t>
            </a:r>
            <a:r>
              <a:rPr lang="en-GB"/>
              <a:t>).</a:t>
            </a:r>
          </a:p>
          <a:p>
            <a:r>
              <a:rPr lang="en-GB"/>
              <a:t>Thus at any time the TCP Connection has a state.  The state can vary (by swapping an instance of one subclass for an instance of another), but the TCP Connection object itself remains constant.  </a:t>
            </a:r>
          </a:p>
          <a:p>
            <a:r>
              <a:rPr lang="en-GB"/>
              <a:t>Polymorphism is achieved by the TCP Connection invoking operations on its current state object.  Eg TCPConnection.open() send state.Open(). </a:t>
            </a:r>
          </a:p>
          <a:p>
            <a:endParaRPr lang="en-GB"/>
          </a:p>
          <a:p>
            <a:r>
              <a:rPr lang="en-GB"/>
              <a:t>[ We have renamed one of  the GoF’s classes from TCPListen to TCPListening – we think the latter is a better name for a state ]  </a:t>
            </a:r>
          </a:p>
          <a:p>
            <a:endParaRPr lang="en-GB"/>
          </a:p>
          <a:p>
            <a:r>
              <a:rPr lang="en-US"/>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9CEA7D07-A34A-49A0-ACA0-EB8454E8C66F}" type="slidenum">
              <a:rPr lang="en-US"/>
              <a:pPr/>
              <a:t>29</a:t>
            </a:fld>
            <a:endParaRPr lang="en-US"/>
          </a:p>
        </p:txBody>
      </p:sp>
      <p:sp>
        <p:nvSpPr>
          <p:cNvPr id="460804" name="Rectangle 4"/>
          <p:cNvSpPr>
            <a:spLocks noChangeAspect="1" noChangeArrowheads="1" noTextEdit="1"/>
          </p:cNvSpPr>
          <p:nvPr>
            <p:ph type="sldImg"/>
          </p:nvPr>
        </p:nvSpPr>
        <p:spPr>
          <a:ln/>
        </p:spPr>
      </p:sp>
      <p:sp>
        <p:nvSpPr>
          <p:cNvPr id="460805" name="Rectangle 5"/>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860F2D79-8DE8-431B-9AE1-BCE48AE2DAB3}" type="slidenum">
              <a:rPr lang="en-US"/>
              <a:pPr/>
              <a:t>3</a:t>
            </a:fld>
            <a:endParaRPr lang="en-US"/>
          </a:p>
        </p:txBody>
      </p:sp>
      <p:sp>
        <p:nvSpPr>
          <p:cNvPr id="391172" name="Rectangle 4"/>
          <p:cNvSpPr>
            <a:spLocks noChangeAspect="1" noChangeArrowheads="1" noTextEdit="1"/>
          </p:cNvSpPr>
          <p:nvPr>
            <p:ph type="sldImg"/>
          </p:nvPr>
        </p:nvSpPr>
        <p:spPr>
          <a:ln/>
        </p:spPr>
      </p:sp>
      <p:sp>
        <p:nvSpPr>
          <p:cNvPr id="391173" name="Rectangle 5"/>
          <p:cNvSpPr>
            <a:spLocks noGrp="1" noChangeArrowheads="1"/>
          </p:cNvSpPr>
          <p:nvPr>
            <p:ph type="body" idx="1"/>
          </p:nvPr>
        </p:nvSpPr>
        <p:spPr/>
        <p:txBody>
          <a:bodyPr/>
          <a:lstStyle/>
          <a:p>
            <a:r>
              <a:rPr lang="en-US"/>
              <a:t>Statecharts were devised by David Harel and first became public with the publication of ...</a:t>
            </a:r>
          </a:p>
          <a:p>
            <a:r>
              <a:rPr lang="en-US"/>
              <a:t>Statecharts: A Visual Formalism for Complex Systems Science of Computer Programming Vol 8 No3 (June 1987)</a:t>
            </a:r>
          </a:p>
          <a:p>
            <a:r>
              <a:rPr lang="en-US"/>
              <a:t>Statecharts have a formal (mathematical) definition and this allows them to be the basis for the STATEMATE case tool.</a:t>
            </a:r>
          </a:p>
          <a:p>
            <a:r>
              <a:rPr lang="en-US"/>
              <a:t>The idea of tracing the possible lifecycles of objects is an idea from the data modeling world. Entity modelers are used to creating Entity Life Histories to help explore their understanding of the domains they are modeling.  If you have experience of Entity Life Histories, you should be comfortable with object Statecharts.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Grp="1" noChangeArrowheads="1"/>
          </p:cNvSpPr>
          <p:nvPr>
            <p:ph type="hdr" sz="quarter"/>
          </p:nvPr>
        </p:nvSpPr>
        <p:spPr>
          <a:ln/>
        </p:spPr>
        <p:txBody>
          <a:bodyPr/>
          <a:lstStyle/>
          <a:p>
            <a:r>
              <a:rPr lang="en-US"/>
              <a:t>OCL introduction</a:t>
            </a:r>
          </a:p>
        </p:txBody>
      </p:sp>
      <p:sp>
        <p:nvSpPr>
          <p:cNvPr id="4" name="Rectangle 10"/>
          <p:cNvSpPr>
            <a:spLocks noGrp="1" noChangeArrowheads="1"/>
          </p:cNvSpPr>
          <p:nvPr>
            <p:ph type="dt" idx="1"/>
          </p:nvPr>
        </p:nvSpPr>
        <p:spPr>
          <a:ln/>
        </p:spPr>
        <p:txBody>
          <a:bodyPr/>
          <a:lstStyle/>
          <a:p>
            <a:r>
              <a:rPr lang="en-US"/>
              <a:t>June 5, 1999</a:t>
            </a:r>
          </a:p>
        </p:txBody>
      </p:sp>
      <p:sp>
        <p:nvSpPr>
          <p:cNvPr id="5" name="Rectangle 11"/>
          <p:cNvSpPr>
            <a:spLocks noGrp="1" noChangeArrowheads="1"/>
          </p:cNvSpPr>
          <p:nvPr>
            <p:ph type="ftr" sz="quarter" idx="4"/>
          </p:nvPr>
        </p:nvSpPr>
        <p:spPr>
          <a:ln/>
        </p:spPr>
        <p:txBody>
          <a:bodyPr/>
          <a:lstStyle/>
          <a:p>
            <a:r>
              <a:rPr lang="en-US"/>
              <a:t>© Semaphore Europe, 2000</a:t>
            </a:r>
          </a:p>
        </p:txBody>
      </p:sp>
      <p:sp>
        <p:nvSpPr>
          <p:cNvPr id="6" name="Rectangle 12"/>
          <p:cNvSpPr>
            <a:spLocks noGrp="1" noChangeArrowheads="1"/>
          </p:cNvSpPr>
          <p:nvPr>
            <p:ph type="sldNum" sz="quarter" idx="5"/>
          </p:nvPr>
        </p:nvSpPr>
        <p:spPr>
          <a:ln/>
        </p:spPr>
        <p:txBody>
          <a:bodyPr/>
          <a:lstStyle/>
          <a:p>
            <a:fld id="{563BE64C-55F7-411E-B484-239F3258758E}" type="slidenum">
              <a:rPr lang="en-US"/>
              <a:pPr/>
              <a:t>30</a:t>
            </a:fld>
            <a:endParaRPr lang="en-US"/>
          </a:p>
        </p:txBody>
      </p:sp>
      <p:sp>
        <p:nvSpPr>
          <p:cNvPr id="45058" name="Rectangle 2"/>
          <p:cNvSpPr>
            <a:spLocks noChangeAspect="1" noChangeArrowheads="1" noTextEdit="1"/>
          </p:cNvSpPr>
          <p:nvPr>
            <p:ph type="sldImg"/>
          </p:nvPr>
        </p:nvSpPr>
        <p:spPr>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87DF6A8B-9F55-4F2D-B367-7E219B1637AE}" type="slidenum">
              <a:rPr lang="en-US"/>
              <a:pPr/>
              <a:t>31</a:t>
            </a:fld>
            <a:endParaRPr lang="en-US"/>
          </a:p>
        </p:txBody>
      </p:sp>
      <p:sp>
        <p:nvSpPr>
          <p:cNvPr id="254978" name="Rectangle 2"/>
          <p:cNvSpPr>
            <a:spLocks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r>
              <a:rPr lang="en-US"/>
              <a:t>A constraint is an extra piece of information that we would like to capture in our model but do not have the means to express it in pictures.</a:t>
            </a:r>
          </a:p>
          <a:p>
            <a:r>
              <a:rPr lang="en-US"/>
              <a:t>The example above shows a special kind of bank account that does not allow any transactions of less than £100. This is something that we know about the problem domain that we must eventually capture in our software. The diagram shows two solutions to this problem both of which involve decorating the class diagram with extra information. One is the OCL constraint and the other is to use the note mechanism.</a:t>
            </a:r>
          </a:p>
          <a:p>
            <a:r>
              <a:rPr lang="en-US"/>
              <a:t>There is a third way to solve this problem and that is to allow an extra compartment in the class for business rules such as this and put the data in there in some form.</a:t>
            </a:r>
          </a:p>
          <a:p>
            <a:endParaRPr lang="en-US"/>
          </a:p>
          <a:p>
            <a:r>
              <a:rPr lang="en-US"/>
              <a:t>Constraints range in complexity from the very basic like cardinality constraints all the way up to complex business rules.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E983662C-C968-4709-A041-09B8B1F0D9F4}" type="slidenum">
              <a:rPr lang="en-US"/>
              <a:pPr/>
              <a:t>32</a:t>
            </a:fld>
            <a:endParaRPr lang="en-US"/>
          </a:p>
        </p:txBody>
      </p:sp>
      <p:sp>
        <p:nvSpPr>
          <p:cNvPr id="256002" name="Rectangle 2"/>
          <p:cNvSpPr>
            <a:spLocks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r>
              <a:rPr lang="en-US"/>
              <a:t>Design by Contract is an idea proposed by Bertrand Meyer for simplifying designs by being clear about where responsibilities lie. It is an influential idea that most object technologists will at least pay lip service to.</a:t>
            </a:r>
          </a:p>
          <a:p>
            <a:r>
              <a:rPr lang="en-US"/>
              <a:t>The idea is that interactions between objects are subject to a contract. The contract is expressed in such a way that both parties are clearly aware of their rights and responsibilities (or benefits and obligations).</a:t>
            </a:r>
          </a:p>
          <a:p>
            <a:r>
              <a:rPr lang="en-US"/>
              <a:t>In the example, a client wishes to place an item in a table for later retrieval. The client is obliged to check that the table has space before making the call to store the item. The supplier (the contractor - the table object) does not have the responsibility to check it is being used correctly it simply inserts the object in the appropriate place. The key benefit here is that the check is only performed once instead of twice (or more).</a:t>
            </a:r>
          </a:p>
          <a:p>
            <a:r>
              <a:rPr lang="en-US"/>
              <a:t>The slide also shows the Eiffel source code for the table’s put operation. Eiffel is the language that Meyer invented to put some of his ideas into practice. Note that it has a require clause ( a pre-condition) and an ensure clause (a post-condition). These checks can be turned on during development and exceptions raised when they are violated. This ensures that errors can be located precisely.</a:t>
            </a:r>
          </a:p>
          <a:p>
            <a:r>
              <a:rPr lang="en-US"/>
              <a:t>The object constraint language can be used for expressing the pre and post conditions on operations (methods) if we use this approach at design time.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B33552FB-3BBF-460B-A808-E18AA2C9CB79}" type="slidenum">
              <a:rPr lang="en-US"/>
              <a:pPr/>
              <a:t>33</a:t>
            </a:fld>
            <a:endParaRPr lang="en-US"/>
          </a:p>
        </p:txBody>
      </p:sp>
      <p:sp>
        <p:nvSpPr>
          <p:cNvPr id="257026" name="Rectangle 2"/>
          <p:cNvSpPr>
            <a:spLocks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r>
              <a:rPr lang="en-US"/>
              <a:t>The OCL has been built to match the requirements above.</a:t>
            </a:r>
          </a:p>
          <a:p>
            <a:endParaRPr lang="en-US"/>
          </a:p>
          <a:p>
            <a:r>
              <a:rPr lang="en-US"/>
              <a:t>These requirements have emerged from many years study of formal mathematical approaches to software development and represent a reasonable compromise between the requirements of formality and the requirements of readability.</a:t>
            </a:r>
          </a:p>
          <a:p>
            <a:r>
              <a:rPr lang="en-US"/>
              <a:t>The predecessor of OCL had been developed as a business modeling language within the IBM Insurance division. Its roots are in the Syntropy method proposed by Object Designers in the early 90s.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A500B790-5533-4FB9-A032-5A4F6DFF3870}" type="slidenum">
              <a:rPr lang="en-US"/>
              <a:pPr/>
              <a:t>34</a:t>
            </a:fld>
            <a:endParaRPr lang="en-US"/>
          </a:p>
        </p:txBody>
      </p:sp>
      <p:sp>
        <p:nvSpPr>
          <p:cNvPr id="250882" name="Rectangle 2"/>
          <p:cNvSpPr>
            <a:spLocks noChangeAspect="1" noChangeArrowheads="1" noTextEdit="1"/>
          </p:cNvSpPr>
          <p:nvPr>
            <p:ph type="sldImg"/>
          </p:nvPr>
        </p:nvSpPr>
        <p:spPr>
          <a:ln/>
        </p:spPr>
      </p:sp>
      <p:sp>
        <p:nvSpPr>
          <p:cNvPr id="250883" name="Rectangle 3"/>
          <p:cNvSpPr>
            <a:spLocks noGrp="1" noChangeArrowheads="1"/>
          </p:cNvSpPr>
          <p:nvPr>
            <p:ph type="body" idx="1"/>
          </p:nvPr>
        </p:nvSpPr>
        <p:spPr>
          <a:xfrm>
            <a:off x="392608" y="4788294"/>
            <a:ext cx="6438763" cy="4127224"/>
          </a:xfrm>
        </p:spPr>
        <p:txBody>
          <a:bodyPr/>
          <a:lstStyle/>
          <a:p>
            <a:pPr eaLnBrk="1" hangingPunct="1">
              <a:spcBef>
                <a:spcPct val="50000"/>
              </a:spcBef>
            </a:pPr>
            <a:r>
              <a:rPr lang="en-US"/>
              <a:t>The OCL is a formal language. The role of formal languages in software development has been debated for years. Correct software has to be developed rigorously. Using formal notations at appropriate points in the development life cycle helps overcome the problems of natural language which is notoriously difficult to interpret precisely and unambiguously.</a:t>
            </a:r>
          </a:p>
          <a:p>
            <a:pPr eaLnBrk="1" hangingPunct="1">
              <a:spcBef>
                <a:spcPct val="50000"/>
              </a:spcBef>
            </a:pPr>
            <a:r>
              <a:rPr lang="en-US"/>
              <a:t>Training requirements for formal approaches have put people off in the past, there is a steep learning curve. Also most formal notations required unusual mathematical symbols. The OCL is an ASCII based formal notation which removes one problem but it still requires a good deal of effort to use on the part of the developers.</a:t>
            </a:r>
          </a:p>
          <a:p>
            <a:pPr eaLnBrk="1" hangingPunct="1">
              <a:spcBef>
                <a:spcPct val="50000"/>
              </a:spcBef>
            </a:pPr>
            <a:r>
              <a:rPr lang="en-US"/>
              <a:t>The best advice is to use it when the cost of not being precise is too high!</a:t>
            </a:r>
          </a:p>
          <a:p>
            <a:pPr eaLnBrk="1" hangingPunct="1">
              <a:spcBef>
                <a:spcPct val="50000"/>
              </a:spcBef>
            </a:pPr>
            <a:r>
              <a:rPr lang="en-US"/>
              <a:t>The types in OCL are as follows:</a:t>
            </a:r>
          </a:p>
          <a:p>
            <a:pPr lvl="1" eaLnBrk="1" hangingPunct="1">
              <a:spcBef>
                <a:spcPct val="50000"/>
              </a:spcBef>
              <a:buFontTx/>
              <a:buChar char="•"/>
            </a:pPr>
            <a:r>
              <a:rPr lang="en-US"/>
              <a:t>Predefined types</a:t>
            </a:r>
          </a:p>
          <a:p>
            <a:pPr lvl="2" eaLnBrk="1" hangingPunct="1">
              <a:spcBef>
                <a:spcPct val="50000"/>
              </a:spcBef>
              <a:buFontTx/>
              <a:buChar char="–"/>
            </a:pPr>
            <a:r>
              <a:rPr lang="en-US"/>
              <a:t>Basic types - Integer, Real, String and Boolean</a:t>
            </a:r>
          </a:p>
          <a:p>
            <a:pPr lvl="2" eaLnBrk="1" hangingPunct="1">
              <a:spcBef>
                <a:spcPct val="50000"/>
              </a:spcBef>
              <a:buFontTx/>
              <a:buChar char="–"/>
            </a:pPr>
            <a:r>
              <a:rPr lang="en-US"/>
              <a:t>Collection types - Collection, Set, Bag, Sequence</a:t>
            </a:r>
          </a:p>
          <a:p>
            <a:pPr lvl="1" eaLnBrk="1" hangingPunct="1">
              <a:spcBef>
                <a:spcPct val="50000"/>
              </a:spcBef>
              <a:buFontTx/>
              <a:buChar char="•"/>
            </a:pPr>
            <a:r>
              <a:rPr lang="en-US"/>
              <a:t>Meta types</a:t>
            </a:r>
          </a:p>
          <a:p>
            <a:pPr lvl="2" eaLnBrk="1" hangingPunct="1">
              <a:spcBef>
                <a:spcPct val="50000"/>
              </a:spcBef>
              <a:buFontTx/>
              <a:buChar char="–"/>
            </a:pPr>
            <a:r>
              <a:rPr lang="en-US"/>
              <a:t>OclAny, OclExpression, OclType</a:t>
            </a:r>
          </a:p>
          <a:p>
            <a:pPr lvl="1" eaLnBrk="1" hangingPunct="1">
              <a:spcBef>
                <a:spcPct val="50000"/>
              </a:spcBef>
              <a:buFontTx/>
              <a:buChar char="•"/>
            </a:pPr>
            <a:r>
              <a:rPr lang="en-US"/>
              <a:t>User-defined model types</a:t>
            </a:r>
          </a:p>
          <a:p>
            <a:pPr lvl="2" eaLnBrk="1" hangingPunct="1">
              <a:spcBef>
                <a:spcPct val="50000"/>
              </a:spcBef>
              <a:buFontTx/>
              <a:buChar char="–"/>
            </a:pPr>
            <a:r>
              <a:rPr lang="en-US"/>
              <a:t>Enumeration and all classes, types and interfaces</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C627E81E-6B66-46F1-B14B-DB5911B8E514}" type="slidenum">
              <a:rPr lang="en-US"/>
              <a:pPr/>
              <a:t>35</a:t>
            </a:fld>
            <a:endParaRPr lang="en-US"/>
          </a:p>
        </p:txBody>
      </p:sp>
      <p:sp>
        <p:nvSpPr>
          <p:cNvPr id="262146" name="Rectangle 2"/>
          <p:cNvSpPr>
            <a:spLocks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r>
              <a:rPr lang="en-US"/>
              <a:t>These simple Boolean expressions represent constraints on the Customer class.</a:t>
            </a:r>
          </a:p>
          <a:p>
            <a:r>
              <a:rPr lang="en-US"/>
              <a:t>Some of the constraints are domain constraints, the customer’s age has to be between 18 and 65.</a:t>
            </a:r>
          </a:p>
          <a:p>
            <a:r>
              <a:rPr lang="en-US"/>
              <a:t>Other constraints are implementation constraints, the length of the name cannot exceed 100 letters.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3F03F0B0-112B-4159-933B-55093DD8F3D3}" type="slidenum">
              <a:rPr lang="en-US"/>
              <a:pPr/>
              <a:t>36</a:t>
            </a:fld>
            <a:endParaRPr lang="en-US"/>
          </a:p>
        </p:txBody>
      </p:sp>
      <p:sp>
        <p:nvSpPr>
          <p:cNvPr id="252930" name="Rectangle 2"/>
          <p:cNvSpPr>
            <a:spLocks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r>
              <a:rPr lang="en-US"/>
              <a:t>Support for the OCL is not yet integrated into most of the CASE tools so the constraints are often collected textually in a separate document - most tools at least allow that. When constraints are written in a text document it is necessary to determine the context for a constraint, you need to know what it applies to. The tactic for doing this is to precede the constraint with the class name. This is the class name that the the constraint is to be read from.</a:t>
            </a:r>
          </a:p>
          <a:p>
            <a:r>
              <a:rPr lang="en-US"/>
              <a:t>In the example above the constraint is read from the Vehicle class.</a:t>
            </a:r>
          </a:p>
          <a:p>
            <a:endParaRPr lang="en-US"/>
          </a:p>
          <a:p>
            <a:r>
              <a:rPr lang="en-US"/>
              <a:t>Note that this constraint says little more than the normal cardinality constraint. It does, however, use the name of the wheelCount attribute, so the constraint is more closely tied to the detailed design.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46D6C74F-54D5-4302-85C6-D0015601402B}" type="slidenum">
              <a:rPr lang="en-US"/>
              <a:pPr/>
              <a:t>37</a:t>
            </a:fld>
            <a:endParaRPr lang="en-US"/>
          </a:p>
        </p:txBody>
      </p:sp>
      <p:sp>
        <p:nvSpPr>
          <p:cNvPr id="258050" name="Rectangle 2"/>
          <p:cNvSpPr>
            <a:spLocks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r>
              <a:rPr lang="en-US"/>
              <a:t>We have already noted in passing that constraints can be used to express cardinality. This example reinforces that and shows something of how we navigate links in practice.</a:t>
            </a:r>
          </a:p>
          <a:p>
            <a:r>
              <a:rPr lang="en-US"/>
              <a:t>The first constraint is navigated as follows. Starting from self (Vocab Element) we navigate the link to the Hint class and return the set of Hints we find there. We next perform the size function on this set. Size is a built in method which applies to all collections and returns the total count of items. This size is then compared with zero to test that it is greater or equal. The truth value of this expression is then ‘anded’ with the second expression which checks that the cardinality is less than or equal to 5.</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hdr" sz="quarter"/>
          </p:nvPr>
        </p:nvSpPr>
        <p:spPr>
          <a:ln/>
        </p:spPr>
        <p:txBody>
          <a:bodyPr/>
          <a:lstStyle/>
          <a:p>
            <a:r>
              <a:rPr lang="en-US"/>
              <a:t>OCL introduction</a:t>
            </a:r>
          </a:p>
        </p:txBody>
      </p:sp>
      <p:sp>
        <p:nvSpPr>
          <p:cNvPr id="13" name="Rectangle 10"/>
          <p:cNvSpPr>
            <a:spLocks noGrp="1" noChangeArrowheads="1"/>
          </p:cNvSpPr>
          <p:nvPr>
            <p:ph type="dt" idx="1"/>
          </p:nvPr>
        </p:nvSpPr>
        <p:spPr>
          <a:ln/>
        </p:spPr>
        <p:txBody>
          <a:bodyPr/>
          <a:lstStyle/>
          <a:p>
            <a:r>
              <a:rPr lang="en-US"/>
              <a:t>June 5, 1999</a:t>
            </a:r>
          </a:p>
        </p:txBody>
      </p:sp>
      <p:sp>
        <p:nvSpPr>
          <p:cNvPr id="14" name="Rectangle 11"/>
          <p:cNvSpPr>
            <a:spLocks noGrp="1" noChangeArrowheads="1"/>
          </p:cNvSpPr>
          <p:nvPr>
            <p:ph type="ftr" sz="quarter" idx="4"/>
          </p:nvPr>
        </p:nvSpPr>
        <p:spPr>
          <a:ln/>
        </p:spPr>
        <p:txBody>
          <a:bodyPr/>
          <a:lstStyle/>
          <a:p>
            <a:r>
              <a:rPr lang="en-US"/>
              <a:t>© Semaphore Europe, 2000</a:t>
            </a:r>
          </a:p>
        </p:txBody>
      </p:sp>
      <p:sp>
        <p:nvSpPr>
          <p:cNvPr id="15" name="Rectangle 12"/>
          <p:cNvSpPr>
            <a:spLocks noGrp="1" noChangeArrowheads="1"/>
          </p:cNvSpPr>
          <p:nvPr>
            <p:ph type="sldNum" sz="quarter" idx="5"/>
          </p:nvPr>
        </p:nvSpPr>
        <p:spPr>
          <a:ln/>
        </p:spPr>
        <p:txBody>
          <a:bodyPr/>
          <a:lstStyle/>
          <a:p>
            <a:fld id="{9E87018A-B142-468B-9A30-C974594F9272}" type="slidenum">
              <a:rPr lang="en-US"/>
              <a:pPr/>
              <a:t>38</a:t>
            </a:fld>
            <a:endParaRPr lang="en-US"/>
          </a:p>
        </p:txBody>
      </p:sp>
      <p:sp>
        <p:nvSpPr>
          <p:cNvPr id="264194" name="Rectangle 2"/>
          <p:cNvSpPr>
            <a:spLocks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r>
              <a:rPr lang="en-US"/>
              <a:t>The diagram details the OCL for the standard constraint {subset}. The pilot is a subset of the crew as are the flight attendants. This would normally be shown on the diagram as follows.</a:t>
            </a:r>
          </a:p>
        </p:txBody>
      </p:sp>
      <p:sp>
        <p:nvSpPr>
          <p:cNvPr id="264196" name="Rectangle 4"/>
          <p:cNvSpPr>
            <a:spLocks noChangeArrowheads="1"/>
          </p:cNvSpPr>
          <p:nvPr/>
        </p:nvSpPr>
        <p:spPr bwMode="auto">
          <a:xfrm>
            <a:off x="1648951" y="6503504"/>
            <a:ext cx="1177823" cy="714671"/>
          </a:xfrm>
          <a:prstGeom prst="rect">
            <a:avLst/>
          </a:prstGeom>
          <a:noFill/>
          <a:ln w="12700">
            <a:solidFill>
              <a:schemeClr val="tx1"/>
            </a:solidFill>
            <a:miter lim="800000"/>
            <a:headEnd type="none" w="sm" len="sm"/>
            <a:tailEnd type="none" w="sm" len="sm"/>
          </a:ln>
          <a:effectLst/>
        </p:spPr>
        <p:txBody>
          <a:bodyPr wrap="none" anchor="ctr"/>
          <a:lstStyle/>
          <a:p>
            <a:pPr algn="ctr"/>
            <a:r>
              <a:rPr lang="en-US"/>
              <a:t>Flight</a:t>
            </a:r>
          </a:p>
        </p:txBody>
      </p:sp>
      <p:sp>
        <p:nvSpPr>
          <p:cNvPr id="264197" name="Rectangle 5"/>
          <p:cNvSpPr>
            <a:spLocks noChangeArrowheads="1"/>
          </p:cNvSpPr>
          <p:nvPr/>
        </p:nvSpPr>
        <p:spPr bwMode="auto">
          <a:xfrm>
            <a:off x="4554247" y="6503504"/>
            <a:ext cx="1334866" cy="714671"/>
          </a:xfrm>
          <a:prstGeom prst="rect">
            <a:avLst/>
          </a:prstGeom>
          <a:noFill/>
          <a:ln w="12700">
            <a:solidFill>
              <a:schemeClr val="tx1"/>
            </a:solidFill>
            <a:miter lim="800000"/>
            <a:headEnd type="none" w="sm" len="sm"/>
            <a:tailEnd type="none" w="sm" len="sm"/>
          </a:ln>
          <a:effectLst/>
        </p:spPr>
        <p:txBody>
          <a:bodyPr wrap="none" anchor="ctr"/>
          <a:lstStyle/>
          <a:p>
            <a:pPr algn="ctr"/>
            <a:r>
              <a:rPr lang="en-US"/>
              <a:t>Person</a:t>
            </a:r>
          </a:p>
        </p:txBody>
      </p:sp>
      <p:sp>
        <p:nvSpPr>
          <p:cNvPr id="264198" name="Line 6"/>
          <p:cNvSpPr>
            <a:spLocks noChangeShapeType="1"/>
          </p:cNvSpPr>
          <p:nvPr/>
        </p:nvSpPr>
        <p:spPr bwMode="auto">
          <a:xfrm>
            <a:off x="2826774" y="6646439"/>
            <a:ext cx="1727473" cy="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264199" name="Line 7"/>
          <p:cNvSpPr>
            <a:spLocks noChangeShapeType="1"/>
          </p:cNvSpPr>
          <p:nvPr/>
        </p:nvSpPr>
        <p:spPr bwMode="auto">
          <a:xfrm>
            <a:off x="2826774" y="7075241"/>
            <a:ext cx="1727473" cy="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264200" name="Text Box 8"/>
          <p:cNvSpPr txBox="1">
            <a:spLocks noChangeArrowheads="1"/>
          </p:cNvSpPr>
          <p:nvPr/>
        </p:nvSpPr>
        <p:spPr bwMode="auto">
          <a:xfrm>
            <a:off x="4161640" y="6432037"/>
            <a:ext cx="396262" cy="230832"/>
          </a:xfrm>
          <a:prstGeom prst="rect">
            <a:avLst/>
          </a:prstGeom>
          <a:noFill/>
          <a:ln w="12700">
            <a:noFill/>
            <a:miter lim="800000"/>
            <a:headEnd type="none" w="sm" len="sm"/>
            <a:tailEnd type="none" w="sm" len="sm"/>
          </a:ln>
          <a:effectLst/>
        </p:spPr>
        <p:txBody>
          <a:bodyPr wrap="none">
            <a:spAutoFit/>
          </a:bodyPr>
          <a:lstStyle/>
          <a:p>
            <a:r>
              <a:rPr lang="en-US" sz="900"/>
              <a:t>pilot</a:t>
            </a:r>
          </a:p>
        </p:txBody>
      </p:sp>
      <p:sp>
        <p:nvSpPr>
          <p:cNvPr id="264201" name="Text Box 9"/>
          <p:cNvSpPr txBox="1">
            <a:spLocks noChangeArrowheads="1"/>
          </p:cNvSpPr>
          <p:nvPr/>
        </p:nvSpPr>
        <p:spPr bwMode="auto">
          <a:xfrm>
            <a:off x="4161640" y="6860840"/>
            <a:ext cx="428322" cy="230832"/>
          </a:xfrm>
          <a:prstGeom prst="rect">
            <a:avLst/>
          </a:prstGeom>
          <a:noFill/>
          <a:ln w="12700">
            <a:noFill/>
            <a:miter lim="800000"/>
            <a:headEnd type="none" w="sm" len="sm"/>
            <a:tailEnd type="none" w="sm" len="sm"/>
          </a:ln>
          <a:effectLst/>
        </p:spPr>
        <p:txBody>
          <a:bodyPr wrap="none">
            <a:spAutoFit/>
          </a:bodyPr>
          <a:lstStyle/>
          <a:p>
            <a:r>
              <a:rPr lang="en-US" sz="900"/>
              <a:t>crew</a:t>
            </a:r>
          </a:p>
        </p:txBody>
      </p:sp>
      <p:sp>
        <p:nvSpPr>
          <p:cNvPr id="264202" name="Line 10"/>
          <p:cNvSpPr>
            <a:spLocks noChangeShapeType="1"/>
          </p:cNvSpPr>
          <p:nvPr/>
        </p:nvSpPr>
        <p:spPr bwMode="auto">
          <a:xfrm flipV="1">
            <a:off x="3219382" y="6646439"/>
            <a:ext cx="0" cy="428802"/>
          </a:xfrm>
          <a:prstGeom prst="line">
            <a:avLst/>
          </a:prstGeom>
          <a:noFill/>
          <a:ln w="9525">
            <a:solidFill>
              <a:schemeClr val="tx1"/>
            </a:solidFill>
            <a:prstDash val="dash"/>
            <a:round/>
            <a:headEnd/>
            <a:tailEnd type="arrow" w="med" len="med"/>
          </a:ln>
          <a:effectLst/>
        </p:spPr>
        <p:txBody>
          <a:bodyPr wrap="none" anchor="ctr"/>
          <a:lstStyle/>
          <a:p>
            <a:endParaRPr lang="en-GB"/>
          </a:p>
        </p:txBody>
      </p:sp>
      <p:sp>
        <p:nvSpPr>
          <p:cNvPr id="264203" name="Text Box 11"/>
          <p:cNvSpPr txBox="1">
            <a:spLocks noChangeArrowheads="1"/>
          </p:cNvSpPr>
          <p:nvPr/>
        </p:nvSpPr>
        <p:spPr bwMode="auto">
          <a:xfrm>
            <a:off x="3229933" y="6737731"/>
            <a:ext cx="646331" cy="246221"/>
          </a:xfrm>
          <a:prstGeom prst="rect">
            <a:avLst/>
          </a:prstGeom>
          <a:noFill/>
          <a:ln w="9525">
            <a:noFill/>
            <a:miter lim="800000"/>
            <a:headEnd/>
            <a:tailEnd/>
          </a:ln>
          <a:effectLst/>
        </p:spPr>
        <p:txBody>
          <a:bodyPr wrap="none" anchor="ctr">
            <a:spAutoFit/>
          </a:bodyPr>
          <a:lstStyle/>
          <a:p>
            <a:pPr algn="ctr"/>
            <a:r>
              <a:rPr lang="en-GB" sz="1000">
                <a:solidFill>
                  <a:schemeClr val="tx2"/>
                </a:solidFill>
              </a:rPr>
              <a:t>{subset}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hdr" sz="quarter"/>
          </p:nvPr>
        </p:nvSpPr>
        <p:spPr>
          <a:ln/>
        </p:spPr>
        <p:txBody>
          <a:bodyPr/>
          <a:lstStyle/>
          <a:p>
            <a:r>
              <a:rPr lang="en-US"/>
              <a:t>OCL introduction</a:t>
            </a:r>
          </a:p>
        </p:txBody>
      </p:sp>
      <p:sp>
        <p:nvSpPr>
          <p:cNvPr id="6" name="Rectangle 10"/>
          <p:cNvSpPr>
            <a:spLocks noGrp="1" noChangeArrowheads="1"/>
          </p:cNvSpPr>
          <p:nvPr>
            <p:ph type="dt" idx="1"/>
          </p:nvPr>
        </p:nvSpPr>
        <p:spPr>
          <a:ln/>
        </p:spPr>
        <p:txBody>
          <a:bodyPr/>
          <a:lstStyle/>
          <a:p>
            <a:r>
              <a:rPr lang="en-US"/>
              <a:t>June 5, 1999</a:t>
            </a:r>
          </a:p>
        </p:txBody>
      </p:sp>
      <p:sp>
        <p:nvSpPr>
          <p:cNvPr id="7" name="Rectangle 11"/>
          <p:cNvSpPr>
            <a:spLocks noGrp="1" noChangeArrowheads="1"/>
          </p:cNvSpPr>
          <p:nvPr>
            <p:ph type="ftr" sz="quarter" idx="4"/>
          </p:nvPr>
        </p:nvSpPr>
        <p:spPr>
          <a:ln/>
        </p:spPr>
        <p:txBody>
          <a:bodyPr/>
          <a:lstStyle/>
          <a:p>
            <a:r>
              <a:rPr lang="en-US"/>
              <a:t>© Semaphore Europe, 2000</a:t>
            </a:r>
          </a:p>
        </p:txBody>
      </p:sp>
      <p:sp>
        <p:nvSpPr>
          <p:cNvPr id="8" name="Rectangle 12"/>
          <p:cNvSpPr>
            <a:spLocks noGrp="1" noChangeArrowheads="1"/>
          </p:cNvSpPr>
          <p:nvPr>
            <p:ph type="sldNum" sz="quarter" idx="5"/>
          </p:nvPr>
        </p:nvSpPr>
        <p:spPr>
          <a:ln/>
        </p:spPr>
        <p:txBody>
          <a:bodyPr/>
          <a:lstStyle/>
          <a:p>
            <a:fld id="{8FE7E59E-20FD-49FB-BF35-057275BDCF0D}" type="slidenum">
              <a:rPr lang="en-US"/>
              <a:pPr/>
              <a:t>39</a:t>
            </a:fld>
            <a:endParaRPr lang="en-US"/>
          </a:p>
        </p:txBody>
      </p:sp>
      <p:sp>
        <p:nvSpPr>
          <p:cNvPr id="266242" name="Rectangle 2"/>
          <p:cNvSpPr>
            <a:spLocks noChangeAspect="1" noChangeArrowheads="1" noTextEdit="1"/>
          </p:cNvSpPr>
          <p:nvPr>
            <p:ph type="sldImg"/>
          </p:nvPr>
        </p:nvSpPr>
        <p:spPr>
          <a:ln/>
        </p:spPr>
      </p:sp>
      <p:graphicFrame>
        <p:nvGraphicFramePr>
          <p:cNvPr id="266244" name="Object 4"/>
          <p:cNvGraphicFramePr>
            <a:graphicFrameLocks noChangeAspect="1"/>
          </p:cNvGraphicFramePr>
          <p:nvPr>
            <p:ph type="body" idx="1"/>
          </p:nvPr>
        </p:nvGraphicFramePr>
        <p:xfrm>
          <a:off x="471129" y="5860301"/>
          <a:ext cx="6438763" cy="2602593"/>
        </p:xfrm>
        <a:graphic>
          <a:graphicData uri="http://schemas.openxmlformats.org/presentationml/2006/ole">
            <p:oleObj spid="_x0000_s464898" name="Document" r:id="rId4" imgW="5630040" imgH="2500560" progId="Word.Document.8">
              <p:embed/>
            </p:oleObj>
          </a:graphicData>
        </a:graphic>
      </p:graphicFrame>
      <p:sp>
        <p:nvSpPr>
          <p:cNvPr id="266245" name="Rectangle 5"/>
          <p:cNvSpPr>
            <a:spLocks noChangeArrowheads="1"/>
          </p:cNvSpPr>
          <p:nvPr/>
        </p:nvSpPr>
        <p:spPr bwMode="auto">
          <a:xfrm>
            <a:off x="394244" y="4794250"/>
            <a:ext cx="6437127" cy="4127224"/>
          </a:xfrm>
          <a:prstGeom prst="rect">
            <a:avLst/>
          </a:prstGeom>
          <a:noFill/>
          <a:ln w="9525">
            <a:noFill/>
            <a:miter lim="800000"/>
            <a:headEnd/>
            <a:tailEnd/>
          </a:ln>
          <a:effectLst/>
        </p:spPr>
        <p:txBody>
          <a:bodyPr lIns="93651" tIns="47619" rIns="93651" bIns="47619"/>
          <a:lstStyle/>
          <a:p>
            <a:pPr defTabSz="954088" eaLnBrk="1" hangingPunct="1">
              <a:spcBef>
                <a:spcPct val="50000"/>
              </a:spcBef>
            </a:pPr>
            <a:r>
              <a:rPr lang="en-US" sz="1200"/>
              <a:t>The OCL has a number of collection classes built in.</a:t>
            </a:r>
          </a:p>
          <a:p>
            <a:pPr defTabSz="954088" eaLnBrk="1" hangingPunct="1">
              <a:spcBef>
                <a:spcPct val="50000"/>
              </a:spcBef>
            </a:pPr>
            <a:r>
              <a:rPr lang="en-US" sz="1200"/>
              <a:t>Collections result from navigation of links. In order to say things about links we need to be able to deal with various collections.</a:t>
            </a:r>
          </a:p>
          <a:p>
            <a:pPr defTabSz="954088" eaLnBrk="1" hangingPunct="1">
              <a:spcBef>
                <a:spcPct val="50000"/>
              </a:spcBef>
            </a:pPr>
            <a:r>
              <a:rPr lang="en-US" sz="1200"/>
              <a:t>The table below shows the built in collection of methods on the superclass collection.</a:t>
            </a:r>
          </a:p>
          <a:p>
            <a:pPr defTabSz="954088">
              <a:spcBef>
                <a:spcPct val="30000"/>
              </a:spcBef>
            </a:pPr>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44A32513-08E3-40C2-A5A6-3D8E83BBBE29}" type="slidenum">
              <a:rPr lang="en-US"/>
              <a:pPr/>
              <a:t>4</a:t>
            </a:fld>
            <a:endParaRPr lang="en-US"/>
          </a:p>
        </p:txBody>
      </p:sp>
      <p:sp>
        <p:nvSpPr>
          <p:cNvPr id="393220" name="Rectangle 4"/>
          <p:cNvSpPr>
            <a:spLocks noChangeAspect="1" noChangeArrowheads="1" noTextEdit="1"/>
          </p:cNvSpPr>
          <p:nvPr>
            <p:ph type="sldImg"/>
          </p:nvPr>
        </p:nvSpPr>
        <p:spPr>
          <a:ln/>
        </p:spPr>
      </p:sp>
      <p:sp>
        <p:nvSpPr>
          <p:cNvPr id="393221" name="Rectangle 5"/>
          <p:cNvSpPr>
            <a:spLocks noGrp="1" noChangeArrowheads="1"/>
          </p:cNvSpPr>
          <p:nvPr>
            <p:ph type="body" idx="1"/>
          </p:nvPr>
        </p:nvSpPr>
        <p:spPr/>
        <p:txBody>
          <a:bodyPr/>
          <a:lstStyle/>
          <a:p>
            <a:r>
              <a:rPr lang="en-US"/>
              <a:t>If a class exhibits different responses to the same event at different times then it is likely that state modeling will be useful.</a:t>
            </a:r>
          </a:p>
          <a:p>
            <a:r>
              <a:rPr lang="en-US"/>
              <a:t>All classes should be analyzed to see if they warrant statechart descriptions.</a:t>
            </a:r>
          </a:p>
          <a:p>
            <a:r>
              <a:rPr lang="en-US"/>
              <a:t>All objects of the class behave according to the statechart description.</a:t>
            </a:r>
          </a:p>
          <a:p>
            <a:r>
              <a:rPr lang="en-US"/>
              <a:t>The state of an object is dependent upon the values of its attributes. However this does not mean that we have a new state for every attribute value change. A Bank Account does not go overdrawn every time we withdraw money, only under certain circumstances.</a:t>
            </a:r>
          </a:p>
          <a:p>
            <a:r>
              <a:rPr lang="en-US"/>
              <a:t>The focus of a statechart description is the internals of the object. You need not be concerned with where the events come from, that is the province of interaction diagrams.</a:t>
            </a:r>
          </a:p>
          <a:p>
            <a:endParaRPr lang="en-US"/>
          </a:p>
          <a:p>
            <a:r>
              <a:rPr lang="en-US"/>
              <a:t>Some tools allow the creation of statecharts to describe whole systems. This is particularly useful if you are building small embedded systems such as vending machines, ticketing machines etc. Most tools force you to use statecharts solely for object life cycles.</a:t>
            </a:r>
          </a:p>
          <a:p>
            <a:endParaRPr lang="en-US"/>
          </a:p>
          <a:p>
            <a:r>
              <a:rPr lang="en-US"/>
              <a:t>Statecharts are also a useful tool for describing Human Computer Interaction (HCI)</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OCL introduction</a:t>
            </a:r>
          </a:p>
        </p:txBody>
      </p:sp>
      <p:sp>
        <p:nvSpPr>
          <p:cNvPr id="5" name="Rectangle 10"/>
          <p:cNvSpPr>
            <a:spLocks noGrp="1" noChangeArrowheads="1"/>
          </p:cNvSpPr>
          <p:nvPr>
            <p:ph type="dt" idx="1"/>
          </p:nvPr>
        </p:nvSpPr>
        <p:spPr>
          <a:ln/>
        </p:spPr>
        <p:txBody>
          <a:bodyPr/>
          <a:lstStyle/>
          <a:p>
            <a:r>
              <a:rPr lang="en-US"/>
              <a:t>June 5, 1999</a:t>
            </a:r>
          </a:p>
        </p:txBody>
      </p:sp>
      <p:sp>
        <p:nvSpPr>
          <p:cNvPr id="6" name="Rectangle 11"/>
          <p:cNvSpPr>
            <a:spLocks noGrp="1" noChangeArrowheads="1"/>
          </p:cNvSpPr>
          <p:nvPr>
            <p:ph type="ftr" sz="quarter" idx="4"/>
          </p:nvPr>
        </p:nvSpPr>
        <p:spPr>
          <a:ln/>
        </p:spPr>
        <p:txBody>
          <a:bodyPr/>
          <a:lstStyle/>
          <a:p>
            <a:r>
              <a:rPr lang="en-US"/>
              <a:t>© Semaphore Europe, 2000</a:t>
            </a:r>
          </a:p>
        </p:txBody>
      </p:sp>
      <p:sp>
        <p:nvSpPr>
          <p:cNvPr id="7" name="Rectangle 12"/>
          <p:cNvSpPr>
            <a:spLocks noGrp="1" noChangeArrowheads="1"/>
          </p:cNvSpPr>
          <p:nvPr>
            <p:ph type="sldNum" sz="quarter" idx="5"/>
          </p:nvPr>
        </p:nvSpPr>
        <p:spPr>
          <a:ln/>
        </p:spPr>
        <p:txBody>
          <a:bodyPr/>
          <a:lstStyle/>
          <a:p>
            <a:fld id="{602BDFB7-504C-4051-821B-687B2DA56789}" type="slidenum">
              <a:rPr lang="en-US"/>
              <a:pPr/>
              <a:t>40</a:t>
            </a:fld>
            <a:endParaRPr lang="en-US"/>
          </a:p>
        </p:txBody>
      </p:sp>
      <p:sp>
        <p:nvSpPr>
          <p:cNvPr id="203778" name="Rectangle 2"/>
          <p:cNvSpPr>
            <a:spLocks noChangeAspect="1" noChangeArrowheads="1" noTextEdit="1"/>
          </p:cNvSpPr>
          <p:nvPr>
            <p:ph type="sldImg"/>
          </p:nvPr>
        </p:nvSpPr>
        <p:spPr bwMode="auto">
          <a:xfrm>
            <a:off x="685800" y="428625"/>
            <a:ext cx="5854700" cy="4052888"/>
          </a:xfrm>
          <a:prstGeom prst="rect">
            <a:avLst/>
          </a:prstGeom>
          <a:noFill/>
          <a:ln w="12700">
            <a:solidFill>
              <a:schemeClr val="tx1"/>
            </a:solidFill>
            <a:miter lim="800000"/>
            <a:headEnd/>
            <a:tailEnd/>
          </a:ln>
        </p:spPr>
      </p:sp>
      <p:sp>
        <p:nvSpPr>
          <p:cNvPr id="203779" name="Rectangle 3"/>
          <p:cNvSpPr>
            <a:spLocks noGrp="1" noChangeArrowheads="1"/>
          </p:cNvSpPr>
          <p:nvPr>
            <p:ph type="body" idx="1"/>
          </p:nvPr>
        </p:nvSpPr>
        <p:spPr bwMode="auto">
          <a:xfrm>
            <a:off x="394244" y="4794250"/>
            <a:ext cx="6437127" cy="4127224"/>
          </a:xfrm>
          <a:prstGeom prst="rect">
            <a:avLst/>
          </a:prstGeom>
          <a:noFill/>
          <a:ln>
            <a:miter lim="800000"/>
            <a:headEnd/>
            <a:tailEnd/>
          </a:ln>
        </p:spPr>
        <p:txBody>
          <a:bodyPr lIns="93651" tIns="47619" rIns="93651" bIns="47619"/>
          <a:lstStyle/>
          <a:p>
            <a:pPr eaLnBrk="1" hangingPunct="1">
              <a:spcBef>
                <a:spcPct val="50000"/>
              </a:spcBef>
            </a:pPr>
            <a:r>
              <a:rPr lang="en-US"/>
              <a:t>Warmer, J. Kleppe, A. </a:t>
            </a:r>
            <a:r>
              <a:rPr lang="en-US" i="1"/>
              <a:t>The Object Constraint Language: Precise Modeling with UML</a:t>
            </a:r>
            <a:r>
              <a:rPr lang="en-US"/>
              <a:t> Addison-Wesley 1999</a:t>
            </a:r>
          </a:p>
          <a:p>
            <a:pPr eaLnBrk="1" hangingPunct="1">
              <a:spcBef>
                <a:spcPct val="50000"/>
              </a:spcBef>
            </a:pPr>
            <a:r>
              <a:rPr lang="en-US" i="1"/>
              <a:t>Object Constraint Language Specification</a:t>
            </a:r>
            <a:r>
              <a:rPr lang="en-US"/>
              <a:t>, version 1.1 OMG document ad970808</a:t>
            </a:r>
          </a:p>
          <a:p>
            <a:pPr eaLnBrk="1" hangingPunct="1">
              <a:spcBef>
                <a:spcPct val="50000"/>
              </a:spcBef>
            </a:pPr>
            <a:r>
              <a:rPr lang="en-US"/>
              <a:t>The OCL parser can be found at http://www.software.ibm.com/ad/ocl</a:t>
            </a:r>
          </a:p>
          <a:p>
            <a:pPr eaLnBrk="1" hangingPunct="1">
              <a:spcBef>
                <a:spcPct val="50000"/>
              </a:spcBef>
            </a:pPr>
            <a:endParaRPr lang="en-US"/>
          </a:p>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EB7F49D3-A37E-4560-81AD-51A197BAC272}" type="slidenum">
              <a:rPr lang="en-US"/>
              <a:pPr/>
              <a:t>41</a:t>
            </a:fld>
            <a:endParaRPr lang="en-US"/>
          </a:p>
        </p:txBody>
      </p:sp>
      <p:sp>
        <p:nvSpPr>
          <p:cNvPr id="440322" name="Rectangle 2"/>
          <p:cNvSpPr>
            <a:spLocks noChangeAspect="1" noChangeArrowheads="1" noTextEdit="1"/>
          </p:cNvSpPr>
          <p:nvPr>
            <p:ph type="sldImg"/>
          </p:nvPr>
        </p:nvSpPr>
        <p:spPr bwMode="auto">
          <a:xfrm>
            <a:off x="684213" y="428625"/>
            <a:ext cx="5854700" cy="4052888"/>
          </a:xfrm>
          <a:prstGeom prst="rect">
            <a:avLst/>
          </a:prstGeom>
          <a:noFill/>
          <a:ln w="12700">
            <a:solidFill>
              <a:schemeClr val="tx1"/>
            </a:solidFill>
            <a:miter lim="800000"/>
            <a:headEnd/>
            <a:tailEnd/>
          </a:ln>
        </p:spPr>
      </p:sp>
      <p:sp>
        <p:nvSpPr>
          <p:cNvPr id="440323" name="Rectangle 3"/>
          <p:cNvSpPr>
            <a:spLocks noGrp="1" noChangeArrowheads="1"/>
          </p:cNvSpPr>
          <p:nvPr>
            <p:ph type="body" idx="1"/>
          </p:nvPr>
        </p:nvSpPr>
        <p:spPr bwMode="auto">
          <a:xfrm>
            <a:off x="393700" y="4794250"/>
            <a:ext cx="6437313" cy="4127500"/>
          </a:xfrm>
          <a:prstGeom prst="rect">
            <a:avLst/>
          </a:prstGeom>
          <a:noFill/>
          <a:ln>
            <a:miter lim="800000"/>
            <a:headEnd/>
            <a:tailEnd/>
          </a:ln>
        </p:spPr>
        <p:txBody>
          <a:bodyPr lIns="93651" tIns="47619" rIns="93651" bIns="47619"/>
          <a:lstStyle/>
          <a:p>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185CCEEF-BF6C-4FD9-B41C-0D0179ECE18A}" type="slidenum">
              <a:rPr lang="en-US"/>
              <a:pPr/>
              <a:t>42</a:t>
            </a:fld>
            <a:endParaRPr lang="en-US"/>
          </a:p>
        </p:txBody>
      </p:sp>
      <p:sp>
        <p:nvSpPr>
          <p:cNvPr id="442370" name="Rectangle 2"/>
          <p:cNvSpPr>
            <a:spLocks noChangeAspect="1" noChangeArrowheads="1" noTextEdit="1"/>
          </p:cNvSpPr>
          <p:nvPr>
            <p:ph type="sldImg"/>
          </p:nvPr>
        </p:nvSpPr>
        <p:spPr bwMode="auto">
          <a:xfrm>
            <a:off x="684213" y="430213"/>
            <a:ext cx="5851525" cy="4051300"/>
          </a:xfrm>
          <a:prstGeom prst="rect">
            <a:avLst/>
          </a:prstGeom>
          <a:noFill/>
          <a:ln w="12700">
            <a:solidFill>
              <a:schemeClr val="tx1"/>
            </a:solidFill>
            <a:miter lim="800000"/>
            <a:headEnd/>
            <a:tailEnd/>
          </a:ln>
        </p:spPr>
      </p:sp>
      <p:sp>
        <p:nvSpPr>
          <p:cNvPr id="442371" name="Rectangle 3"/>
          <p:cNvSpPr>
            <a:spLocks noGrp="1" noChangeArrowheads="1"/>
          </p:cNvSpPr>
          <p:nvPr>
            <p:ph type="body" idx="1"/>
          </p:nvPr>
        </p:nvSpPr>
        <p:spPr bwMode="auto">
          <a:xfrm>
            <a:off x="392113" y="4794250"/>
            <a:ext cx="6438900" cy="4125913"/>
          </a:xfrm>
          <a:prstGeom prst="rect">
            <a:avLst/>
          </a:prstGeom>
          <a:noFill/>
          <a:ln>
            <a:miter lim="800000"/>
            <a:headEnd/>
            <a:tailEnd/>
          </a:ln>
        </p:spPr>
        <p:txBody>
          <a:bodyPr lIns="88867" tIns="45189" rIns="88867" bIns="45189"/>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79171572-688B-4D01-820C-EAC6DFD3F3EE}" type="slidenum">
              <a:rPr lang="en-US"/>
              <a:pPr/>
              <a:t>5</a:t>
            </a:fld>
            <a:endParaRPr lang="en-US"/>
          </a:p>
        </p:txBody>
      </p:sp>
      <p:sp>
        <p:nvSpPr>
          <p:cNvPr id="395268" name="Rectangle 4"/>
          <p:cNvSpPr>
            <a:spLocks noChangeAspect="1" noChangeArrowheads="1" noTextEdit="1"/>
          </p:cNvSpPr>
          <p:nvPr>
            <p:ph type="sldImg"/>
          </p:nvPr>
        </p:nvSpPr>
        <p:spPr>
          <a:ln/>
        </p:spPr>
      </p:sp>
      <p:sp>
        <p:nvSpPr>
          <p:cNvPr id="395269" name="Rectangle 5"/>
          <p:cNvSpPr>
            <a:spLocks noGrp="1" noChangeArrowheads="1"/>
          </p:cNvSpPr>
          <p:nvPr>
            <p:ph type="body" idx="1"/>
          </p:nvPr>
        </p:nvSpPr>
        <p:spPr/>
        <p:txBody>
          <a:bodyPr/>
          <a:lstStyle/>
          <a:p>
            <a:r>
              <a:rPr lang="en-GB"/>
              <a:t>State modelling provides us with a powerful set of concepts to describe the internal goings-on within an object.</a:t>
            </a:r>
          </a:p>
          <a:p>
            <a:r>
              <a:rPr lang="en-GB"/>
              <a:t>Some objects appear to change their behaviour over time.  They give different responses to the same message at different times. </a:t>
            </a:r>
          </a:p>
          <a:p>
            <a:r>
              <a:rPr lang="en-GB"/>
              <a:t>For example, imagine sending the ‘open’ message to a Door object.  If the door is closed, presumably it will open.  But what is it is locked?  What if it is already open?  The message is the same, but the response is different.</a:t>
            </a:r>
          </a:p>
          <a:p>
            <a:r>
              <a:rPr lang="en-GB"/>
              <a:t>Is this polymorphism?  No, it can’t be.  Polymorphism refers to different classes having different implementations for the same operation, but here we are concerned with the changing behaviour of a single object - not comparing objects of different classes. </a:t>
            </a:r>
          </a:p>
          <a:p>
            <a:r>
              <a:rPr lang="en-GB"/>
              <a:t>Clearly, there is some internal decision-making process going on inside the object. (In fact, more precisely, within the ‘open’ operation).</a:t>
            </a:r>
          </a:p>
          <a:p>
            <a:r>
              <a:rPr lang="en-GB"/>
              <a:t>State modelling allows us to describe the internal changes that can occur within an object, and how these determine its externally manifested behaviour.  Because we are looking inside what makes an object tick, the normal OO concepts are of little help (because they mostly focus on communication between objects).  We could describe the object internals in terms of programming control structures - but then it is hard to see the wood for the trees.</a:t>
            </a:r>
          </a:p>
          <a:p>
            <a:r>
              <a:rPr lang="en-GB"/>
              <a:t>State modelling concepts help visualise object behaviour at a higher level of abstraction than the code that implements that behaviour.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8AFABC3D-952C-43BD-A96D-B0CCF44EA74B}" type="slidenum">
              <a:rPr lang="en-US"/>
              <a:pPr/>
              <a:t>6</a:t>
            </a:fld>
            <a:endParaRPr lang="en-US"/>
          </a:p>
        </p:txBody>
      </p:sp>
      <p:sp>
        <p:nvSpPr>
          <p:cNvPr id="397316" name="Rectangle 4"/>
          <p:cNvSpPr>
            <a:spLocks noChangeAspect="1" noChangeArrowheads="1" noTextEdit="1"/>
          </p:cNvSpPr>
          <p:nvPr>
            <p:ph type="sldImg"/>
          </p:nvPr>
        </p:nvSpPr>
        <p:spPr>
          <a:ln/>
        </p:spPr>
      </p:sp>
      <p:sp>
        <p:nvSpPr>
          <p:cNvPr id="397317" name="Rectangle 5"/>
          <p:cNvSpPr>
            <a:spLocks noGrp="1" noChangeArrowheads="1"/>
          </p:cNvSpPr>
          <p:nvPr>
            <p:ph type="body" idx="1"/>
          </p:nvPr>
        </p:nvSpPr>
        <p:spPr/>
        <p:txBody>
          <a:bodyPr/>
          <a:lstStyle/>
          <a:p>
            <a:r>
              <a:rPr lang="en-US"/>
              <a:t>State diagrams describe the ways in which an object can move between observably different states.</a:t>
            </a:r>
          </a:p>
          <a:p>
            <a:r>
              <a:rPr lang="en-US"/>
              <a:t>The main components are the following.</a:t>
            </a:r>
          </a:p>
          <a:p>
            <a:endParaRPr lang="en-US"/>
          </a:p>
          <a:p>
            <a:r>
              <a:rPr lang="en-US"/>
              <a:t>States</a:t>
            </a:r>
          </a:p>
          <a:p>
            <a:r>
              <a:rPr lang="en-US"/>
              <a:t>A named state describes the state of an object e.g.. Empty, pending, running. States do not have to be as visibly different as the lamp in the example above. What matters is that objects behave differently in response to events, according to the object’s current state.</a:t>
            </a:r>
          </a:p>
          <a:p>
            <a:endParaRPr lang="en-US"/>
          </a:p>
          <a:p>
            <a:r>
              <a:rPr lang="en-US"/>
              <a:t>Events</a:t>
            </a:r>
          </a:p>
          <a:p>
            <a:r>
              <a:rPr lang="en-US"/>
              <a:t>Things that happen to an object to which it must respond such as; clicks, ticks, presses.</a:t>
            </a:r>
          </a:p>
          <a:p>
            <a:endParaRPr lang="en-US"/>
          </a:p>
          <a:p>
            <a:r>
              <a:rPr lang="en-US"/>
              <a:t>Transitions</a:t>
            </a:r>
          </a:p>
          <a:p>
            <a:r>
              <a:rPr lang="en-US"/>
              <a:t>Some events will cause a change of state of the object. Think about a refrigerator, a thermostat event might turn off the coolant circulation.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628F46E5-6CFC-422C-9325-FA45E2DF5F17}" type="slidenum">
              <a:rPr lang="en-US"/>
              <a:pPr/>
              <a:t>7</a:t>
            </a:fld>
            <a:endParaRPr lang="en-US"/>
          </a:p>
        </p:txBody>
      </p:sp>
      <p:sp>
        <p:nvSpPr>
          <p:cNvPr id="399364" name="Rectangle 4"/>
          <p:cNvSpPr>
            <a:spLocks noChangeAspect="1" noChangeArrowheads="1" noTextEdit="1"/>
          </p:cNvSpPr>
          <p:nvPr>
            <p:ph type="sldImg"/>
          </p:nvPr>
        </p:nvSpPr>
        <p:spPr>
          <a:ln/>
        </p:spPr>
      </p:sp>
      <p:sp>
        <p:nvSpPr>
          <p:cNvPr id="399365" name="Rectangle 5"/>
          <p:cNvSpPr>
            <a:spLocks noGrp="1" noChangeArrowheads="1"/>
          </p:cNvSpPr>
          <p:nvPr>
            <p:ph type="body" idx="1"/>
          </p:nvPr>
        </p:nvSpPr>
        <p:spPr/>
        <p:txBody>
          <a:bodyPr/>
          <a:lstStyle/>
          <a:p>
            <a:r>
              <a:rPr lang="en-GB"/>
              <a:t>Combining states, events and transitions allows us to depict which transitions are permitted between which states, and which events cause those transitions.</a:t>
            </a:r>
          </a:p>
          <a:p>
            <a:r>
              <a:rPr lang="en-GB"/>
              <a:t>In this simple example,  an open door can be closed and a closed (unlocked) door can be opened.  When the door is closed (unlocked) it may be locked.  When locked, it cannot be opened without first being unlocked.</a:t>
            </a:r>
          </a:p>
          <a:p>
            <a:r>
              <a:rPr lang="en-GB"/>
              <a:t>The transitions describe which state changes are possible; impossible transitions are simply omitted from the diagram.  </a:t>
            </a:r>
          </a:p>
          <a:p>
            <a:r>
              <a:rPr lang="en-GB"/>
              <a:t>Attaching an event to a transition signifies that if the event occurs when the object is in the predecessor state, the object will transition to the successor state.</a:t>
            </a:r>
          </a:p>
          <a:p>
            <a:r>
              <a:rPr lang="en-GB"/>
              <a:t> </a:t>
            </a:r>
          </a:p>
          <a:p>
            <a:r>
              <a:rPr lang="en-GB"/>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1EBB4B48-7250-4C52-AAC5-4D4145E33352}" type="slidenum">
              <a:rPr lang="en-US"/>
              <a:pPr/>
              <a:t>8</a:t>
            </a:fld>
            <a:endParaRPr lang="en-US"/>
          </a:p>
        </p:txBody>
      </p:sp>
      <p:sp>
        <p:nvSpPr>
          <p:cNvPr id="401412" name="Rectangle 4"/>
          <p:cNvSpPr>
            <a:spLocks noChangeAspect="1" noChangeArrowheads="1" noTextEdit="1"/>
          </p:cNvSpPr>
          <p:nvPr>
            <p:ph type="sldImg"/>
          </p:nvPr>
        </p:nvSpPr>
        <p:spPr>
          <a:ln/>
        </p:spPr>
      </p:sp>
      <p:sp>
        <p:nvSpPr>
          <p:cNvPr id="401413" name="Rectangle 5"/>
          <p:cNvSpPr>
            <a:spLocks noGrp="1" noChangeArrowheads="1"/>
          </p:cNvSpPr>
          <p:nvPr>
            <p:ph type="body" idx="1"/>
          </p:nvPr>
        </p:nvSpPr>
        <p:spPr/>
        <p:txBody>
          <a:bodyPr/>
          <a:lstStyle/>
          <a:p>
            <a:r>
              <a:rPr lang="en-GB"/>
              <a:t>Special symbols are provided to indicate initial and final states.</a:t>
            </a:r>
          </a:p>
          <a:p>
            <a:endParaRPr lang="en-GB"/>
          </a:p>
          <a:p>
            <a:r>
              <a:rPr lang="en-GB"/>
              <a:t>An initial state is represented by a black circle.  This indicates which state a new object will be in when it is created.  (Remember, an object must always be in one of the defined states - even when it has only just come into existence.)  </a:t>
            </a:r>
          </a:p>
          <a:p>
            <a:r>
              <a:rPr lang="en-GB"/>
              <a:t>A state diagram can only have one initial state, otherwise there would be ambiguity about the state of new objects. [Although there is an alternative use of initial states within sub-states.]</a:t>
            </a:r>
          </a:p>
          <a:p>
            <a:endParaRPr lang="en-GB"/>
          </a:p>
          <a:p>
            <a:r>
              <a:rPr lang="en-GB"/>
              <a:t>A final state is represented by a black circle within an unfilled circle, somewhat like a bullseye.   This indicates that “execution of the state machine…has been completed” - ie destruction of the object.</a:t>
            </a:r>
          </a:p>
          <a:p>
            <a:r>
              <a:rPr lang="en-GB"/>
              <a:t>There may be more than one final state within a diagram.</a:t>
            </a:r>
          </a:p>
          <a:p>
            <a:r>
              <a:rPr lang="en-GB"/>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n-US"/>
              <a:t>Statecharts</a:t>
            </a:r>
          </a:p>
        </p:txBody>
      </p:sp>
      <p:sp>
        <p:nvSpPr>
          <p:cNvPr id="7" name="Rectangle 12"/>
          <p:cNvSpPr>
            <a:spLocks noGrp="1" noChangeArrowheads="1"/>
          </p:cNvSpPr>
          <p:nvPr>
            <p:ph type="sldNum" sz="quarter" idx="5"/>
          </p:nvPr>
        </p:nvSpPr>
        <p:spPr>
          <a:ln/>
        </p:spPr>
        <p:txBody>
          <a:bodyPr/>
          <a:lstStyle/>
          <a:p>
            <a:fld id="{33B387E3-E1FE-4181-8161-802DCB9E8994}" type="slidenum">
              <a:rPr lang="en-US"/>
              <a:pPr/>
              <a:t>9</a:t>
            </a:fld>
            <a:endParaRPr lang="en-US"/>
          </a:p>
        </p:txBody>
      </p:sp>
      <p:sp>
        <p:nvSpPr>
          <p:cNvPr id="403460" name="Rectangle 4"/>
          <p:cNvSpPr>
            <a:spLocks noChangeAspect="1" noChangeArrowheads="1" noTextEdit="1"/>
          </p:cNvSpPr>
          <p:nvPr>
            <p:ph type="sldImg"/>
          </p:nvPr>
        </p:nvSpPr>
        <p:spPr>
          <a:ln/>
        </p:spPr>
      </p:sp>
      <p:sp>
        <p:nvSpPr>
          <p:cNvPr id="403461" name="Rectangle 5"/>
          <p:cNvSpPr>
            <a:spLocks noGrp="1" noChangeArrowheads="1"/>
          </p:cNvSpPr>
          <p:nvPr>
            <p:ph type="body" idx="1"/>
          </p:nvPr>
        </p:nvSpPr>
        <p:spPr/>
        <p:txBody>
          <a:bodyPr/>
          <a:lstStyle/>
          <a:p>
            <a:r>
              <a:rPr lang="en-GB"/>
              <a:t>State modelling provides us with a set of concepts, which carry with them certain rules and conventions.</a:t>
            </a:r>
          </a:p>
          <a:p>
            <a:r>
              <a:rPr lang="en-GB"/>
              <a:t>One of the most important principals is that an object is never allowed to be between states.</a:t>
            </a:r>
          </a:p>
          <a:p>
            <a:r>
              <a:rPr lang="en-GB"/>
              <a:t>This means that transitions between states are deemed to be instantaneous.  </a:t>
            </a:r>
          </a:p>
          <a:p>
            <a:r>
              <a:rPr lang="en-GB"/>
              <a:t>So also are events.</a:t>
            </a:r>
          </a:p>
          <a:p>
            <a:endParaRPr lang="en-GB"/>
          </a:p>
          <a:p>
            <a:r>
              <a:rPr lang="en-GB"/>
              <a:t>The examples above illustrate this with a timeline.</a:t>
            </a:r>
          </a:p>
          <a:p>
            <a:r>
              <a:rPr lang="en-GB"/>
              <a:t>The Lamp is always on or off; there are no breaks in between.</a:t>
            </a:r>
          </a:p>
          <a:p>
            <a:r>
              <a:rPr lang="en-GB"/>
              <a:t>Similarly, the traffic light cycles through its states (Red, Red-and-Amber, Green, Amber, Red…) without any gaps.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836" name="Rectangle 20"/>
          <p:cNvSpPr>
            <a:spLocks noGrp="1" noChangeArrowheads="1"/>
          </p:cNvSpPr>
          <p:nvPr>
            <p:ph type="ftr" sz="quarter" idx="3"/>
          </p:nvPr>
        </p:nvSpPr>
        <p:spPr/>
        <p:txBody>
          <a:bodyPr/>
          <a:lstStyle>
            <a:lvl1pPr>
              <a:defRPr/>
            </a:lvl1pPr>
          </a:lstStyle>
          <a:p>
            <a:endParaRPr lang="en-US"/>
          </a:p>
        </p:txBody>
      </p:sp>
      <p:sp>
        <p:nvSpPr>
          <p:cNvPr id="34837" name="Rectangle 21"/>
          <p:cNvSpPr>
            <a:spLocks noGrp="1" noChangeArrowheads="1"/>
          </p:cNvSpPr>
          <p:nvPr>
            <p:ph type="sldNum" sz="quarter" idx="4"/>
          </p:nvPr>
        </p:nvSpPr>
        <p:spPr>
          <a:xfrm>
            <a:off x="7618413" y="6473825"/>
            <a:ext cx="2058987" cy="382588"/>
          </a:xfrm>
        </p:spPr>
        <p:txBody>
          <a:bodyPr/>
          <a:lstStyle>
            <a:lvl1pPr>
              <a:defRPr/>
            </a:lvl1pPr>
          </a:lstStyle>
          <a:p>
            <a:r>
              <a:rPr lang="en-US"/>
              <a:t>Slide: </a:t>
            </a:r>
            <a:fld id="{505B327A-396A-4F71-BCE0-757CDBA103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52FC1F8-C763-4049-A477-3344E26383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81900" y="61913"/>
            <a:ext cx="2171700" cy="6186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6800" y="61913"/>
            <a:ext cx="6362700" cy="6186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E4D1FC4-5220-4200-96E3-F592773BC6A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r>
              <a:rPr lang="en-US" smtClean="0"/>
              <a:t>Slide: </a:t>
            </a:r>
            <a:fld id="{62BB16F0-4CC4-436E-8531-3A7BBB68F68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Object Technology</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Object Technology</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Object Technology</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Object Technology</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Object Technology</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Object Technology</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Object Technology</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C0CC8DC-ABF0-4C3F-894A-0CD3115936C6}"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Object Technology</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Object Technology</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Object Technology</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Object Technology</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6F8819-42A4-4F1A-848F-77AC1BB2892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022CC77-DE0E-4CC1-96C3-E8CB356F37D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6800" y="1143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7800" y="1143000"/>
            <a:ext cx="4040188"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0C2FA66-F78E-41B2-85B2-2CD16B748F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7E6C0A79-C90C-4EF4-B5CC-CCDBE82429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E3E7EF5-1D04-4334-9510-70F332134E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8968DFB-E698-4234-BBB1-6D51054E678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B18DF9F-5310-4A5B-B6C7-B310EAC435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473825"/>
            <a:ext cx="2058988" cy="382588"/>
          </a:xfrm>
          <a:prstGeom prst="rect">
            <a:avLst/>
          </a:prstGeom>
        </p:spPr>
        <p:txBody>
          <a:bodyPr/>
          <a:lstStyle>
            <a:lvl1pPr>
              <a:defRPr/>
            </a:lvl1pPr>
          </a:lstStyle>
          <a:p>
            <a:r>
              <a:rPr lang="en-US" smtClean="0"/>
              <a:t>Object Technology</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9453F4E-2BC0-462F-A3BA-6C26D2BAE61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bwMode="auto">
          <a:xfrm>
            <a:off x="1066800" y="1143000"/>
            <a:ext cx="8231188" cy="5105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ftr" sz="quarter" idx="3"/>
          </p:nvPr>
        </p:nvSpPr>
        <p:spPr bwMode="auto">
          <a:xfrm>
            <a:off x="3122613" y="6470650"/>
            <a:ext cx="3660775" cy="3873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defTabSz="762000">
              <a:defRPr sz="1200" b="1">
                <a:solidFill>
                  <a:srgbClr val="000080"/>
                </a:solidFill>
                <a:latin typeface="RotisSemiSansBold" pitchFamily="2" charset="0"/>
              </a:defRPr>
            </a:lvl1pPr>
          </a:lstStyle>
          <a:p>
            <a:endParaRPr lang="en-US"/>
          </a:p>
        </p:txBody>
      </p:sp>
      <p:sp>
        <p:nvSpPr>
          <p:cNvPr id="27653" name="Rectangle 5"/>
          <p:cNvSpPr>
            <a:spLocks noGrp="1" noChangeArrowheads="1"/>
          </p:cNvSpPr>
          <p:nvPr>
            <p:ph type="sldNum" sz="quarter" idx="4"/>
          </p:nvPr>
        </p:nvSpPr>
        <p:spPr bwMode="auto">
          <a:xfrm>
            <a:off x="7620000" y="6475413"/>
            <a:ext cx="2058988" cy="382587"/>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defTabSz="762000">
              <a:defRPr sz="1000"/>
            </a:lvl1pPr>
          </a:lstStyle>
          <a:p>
            <a:r>
              <a:rPr lang="en-US"/>
              <a:t>Slide: </a:t>
            </a:r>
            <a:fld id="{62BB16F0-4CC4-436E-8531-3A7BBB68F689}" type="slidenum">
              <a:rPr lang="en-US"/>
              <a:pPr/>
              <a:t>‹#›</a:t>
            </a:fld>
            <a:endParaRPr lang="en-US"/>
          </a:p>
        </p:txBody>
      </p:sp>
      <p:sp>
        <p:nvSpPr>
          <p:cNvPr id="27654" name="Rectangle 6"/>
          <p:cNvSpPr>
            <a:spLocks noGrp="1" noChangeArrowheads="1"/>
          </p:cNvSpPr>
          <p:nvPr>
            <p:ph type="title"/>
          </p:nvPr>
        </p:nvSpPr>
        <p:spPr bwMode="auto">
          <a:xfrm>
            <a:off x="1143000" y="61913"/>
            <a:ext cx="8610600" cy="63817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dirty="0" smtClean="0"/>
              <a:t>Title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5" r:id="rId12"/>
  </p:sldLayoutIdLst>
  <p:hf hdr="0" ftr="0" dt="0"/>
  <p:txStyles>
    <p:titleStyle>
      <a:lvl1pPr algn="l" rtl="0" eaLnBrk="0" fontAlgn="base" hangingPunct="0">
        <a:lnSpc>
          <a:spcPct val="90000"/>
        </a:lnSpc>
        <a:spcBef>
          <a:spcPct val="0"/>
        </a:spcBef>
        <a:spcAft>
          <a:spcPct val="0"/>
        </a:spcAft>
        <a:defRPr sz="3600" b="1">
          <a:solidFill>
            <a:srgbClr val="000080"/>
          </a:solidFill>
          <a:latin typeface="+mj-lt"/>
          <a:ea typeface="+mj-ea"/>
          <a:cs typeface="+mj-cs"/>
        </a:defRPr>
      </a:lvl1pPr>
      <a:lvl2pPr algn="l" rtl="0" eaLnBrk="0" fontAlgn="base" hangingPunct="0">
        <a:lnSpc>
          <a:spcPct val="90000"/>
        </a:lnSpc>
        <a:spcBef>
          <a:spcPct val="0"/>
        </a:spcBef>
        <a:spcAft>
          <a:spcPct val="0"/>
        </a:spcAft>
        <a:defRPr sz="3600" b="1">
          <a:solidFill>
            <a:srgbClr val="000080"/>
          </a:solidFill>
          <a:latin typeface="Arial" charset="0"/>
        </a:defRPr>
      </a:lvl2pPr>
      <a:lvl3pPr algn="l" rtl="0" eaLnBrk="0" fontAlgn="base" hangingPunct="0">
        <a:lnSpc>
          <a:spcPct val="90000"/>
        </a:lnSpc>
        <a:spcBef>
          <a:spcPct val="0"/>
        </a:spcBef>
        <a:spcAft>
          <a:spcPct val="0"/>
        </a:spcAft>
        <a:defRPr sz="3600" b="1">
          <a:solidFill>
            <a:srgbClr val="000080"/>
          </a:solidFill>
          <a:latin typeface="Arial" charset="0"/>
        </a:defRPr>
      </a:lvl3pPr>
      <a:lvl4pPr algn="l" rtl="0" eaLnBrk="0" fontAlgn="base" hangingPunct="0">
        <a:lnSpc>
          <a:spcPct val="90000"/>
        </a:lnSpc>
        <a:spcBef>
          <a:spcPct val="0"/>
        </a:spcBef>
        <a:spcAft>
          <a:spcPct val="0"/>
        </a:spcAft>
        <a:defRPr sz="3600" b="1">
          <a:solidFill>
            <a:srgbClr val="000080"/>
          </a:solidFill>
          <a:latin typeface="Arial" charset="0"/>
        </a:defRPr>
      </a:lvl4pPr>
      <a:lvl5pPr algn="l" rtl="0" eaLnBrk="0" fontAlgn="base" hangingPunct="0">
        <a:lnSpc>
          <a:spcPct val="90000"/>
        </a:lnSpc>
        <a:spcBef>
          <a:spcPct val="0"/>
        </a:spcBef>
        <a:spcAft>
          <a:spcPct val="0"/>
        </a:spcAft>
        <a:defRPr sz="3600" b="1">
          <a:solidFill>
            <a:srgbClr val="000080"/>
          </a:solidFill>
          <a:latin typeface="Arial" charset="0"/>
        </a:defRPr>
      </a:lvl5pPr>
      <a:lvl6pPr marL="457200" algn="l" rtl="0" eaLnBrk="0" fontAlgn="base" hangingPunct="0">
        <a:lnSpc>
          <a:spcPct val="90000"/>
        </a:lnSpc>
        <a:spcBef>
          <a:spcPct val="0"/>
        </a:spcBef>
        <a:spcAft>
          <a:spcPct val="0"/>
        </a:spcAft>
        <a:defRPr sz="3600" b="1">
          <a:solidFill>
            <a:srgbClr val="000080"/>
          </a:solidFill>
          <a:latin typeface="Arial" charset="0"/>
        </a:defRPr>
      </a:lvl6pPr>
      <a:lvl7pPr marL="914400" algn="l" rtl="0" eaLnBrk="0" fontAlgn="base" hangingPunct="0">
        <a:lnSpc>
          <a:spcPct val="90000"/>
        </a:lnSpc>
        <a:spcBef>
          <a:spcPct val="0"/>
        </a:spcBef>
        <a:spcAft>
          <a:spcPct val="0"/>
        </a:spcAft>
        <a:defRPr sz="3600" b="1">
          <a:solidFill>
            <a:srgbClr val="000080"/>
          </a:solidFill>
          <a:latin typeface="Arial" charset="0"/>
        </a:defRPr>
      </a:lvl7pPr>
      <a:lvl8pPr marL="1371600" algn="l" rtl="0" eaLnBrk="0" fontAlgn="base" hangingPunct="0">
        <a:lnSpc>
          <a:spcPct val="90000"/>
        </a:lnSpc>
        <a:spcBef>
          <a:spcPct val="0"/>
        </a:spcBef>
        <a:spcAft>
          <a:spcPct val="0"/>
        </a:spcAft>
        <a:defRPr sz="3600" b="1">
          <a:solidFill>
            <a:srgbClr val="000080"/>
          </a:solidFill>
          <a:latin typeface="Arial" charset="0"/>
        </a:defRPr>
      </a:lvl8pPr>
      <a:lvl9pPr marL="1828800" algn="l" rtl="0" eaLnBrk="0" fontAlgn="base" hangingPunct="0">
        <a:lnSpc>
          <a:spcPct val="90000"/>
        </a:lnSpc>
        <a:spcBef>
          <a:spcPct val="0"/>
        </a:spcBef>
        <a:spcAft>
          <a:spcPct val="0"/>
        </a:spcAft>
        <a:defRPr sz="3600" b="1">
          <a:solidFill>
            <a:srgbClr val="000080"/>
          </a:solidFill>
          <a:latin typeface="Arial" charset="0"/>
        </a:defRPr>
      </a:lvl9pPr>
    </p:titleStyle>
    <p:bodyStyle>
      <a:lvl1pPr marL="342900" indent="-342900" algn="l" rtl="0" eaLnBrk="0" fontAlgn="base" hangingPunct="0">
        <a:spcBef>
          <a:spcPct val="30000"/>
        </a:spcBef>
        <a:spcAft>
          <a:spcPct val="0"/>
        </a:spcAft>
        <a:buClr>
          <a:srgbClr val="000080"/>
        </a:buClr>
        <a:buSzPct val="90000"/>
        <a:buFont typeface="Wingdings" pitchFamily="2" charset="2"/>
        <a:buChar char="l"/>
        <a:defRPr sz="2000">
          <a:solidFill>
            <a:schemeClr val="tx1"/>
          </a:solidFill>
          <a:latin typeface="+mn-lt"/>
          <a:ea typeface="+mn-ea"/>
          <a:cs typeface="+mn-cs"/>
        </a:defRPr>
      </a:lvl1pPr>
      <a:lvl2pPr marL="781050" indent="-266700" algn="l" rtl="0" eaLnBrk="0" fontAlgn="base" hangingPunct="0">
        <a:spcBef>
          <a:spcPct val="30000"/>
        </a:spcBef>
        <a:spcAft>
          <a:spcPct val="0"/>
        </a:spcAft>
        <a:buClr>
          <a:srgbClr val="000080"/>
        </a:buClr>
        <a:buSzPct val="80000"/>
        <a:buFont typeface="Wingdings" pitchFamily="2" charset="2"/>
        <a:buChar char="Ø"/>
        <a:defRPr sz="2000">
          <a:solidFill>
            <a:schemeClr val="tx1"/>
          </a:solidFill>
          <a:latin typeface="+mn-lt"/>
        </a:defRPr>
      </a:lvl2pPr>
      <a:lvl3pPr marL="1274763" indent="-228600" algn="l" rtl="0" eaLnBrk="0" fontAlgn="base" hangingPunct="0">
        <a:spcBef>
          <a:spcPct val="30000"/>
        </a:spcBef>
        <a:spcAft>
          <a:spcPct val="0"/>
        </a:spcAft>
        <a:buClr>
          <a:srgbClr val="000080"/>
        </a:buClr>
        <a:buSzPct val="100000"/>
        <a:buFont typeface="Arial" charset="0"/>
        <a:buChar char="–"/>
        <a:defRPr sz="2000">
          <a:solidFill>
            <a:schemeClr val="tx1"/>
          </a:solidFill>
          <a:latin typeface="+mn-lt"/>
        </a:defRPr>
      </a:lvl3pPr>
      <a:lvl4pPr marL="1636713" indent="-171450" algn="l" rtl="0" eaLnBrk="0" fontAlgn="base" hangingPunct="0">
        <a:spcBef>
          <a:spcPct val="30000"/>
        </a:spcBef>
        <a:spcAft>
          <a:spcPct val="0"/>
        </a:spcAft>
        <a:buClr>
          <a:srgbClr val="000080"/>
        </a:buClr>
        <a:buSzPct val="80000"/>
        <a:buFont typeface="Arial" charset="0"/>
        <a:buChar char="–"/>
        <a:defRPr sz="2000">
          <a:solidFill>
            <a:schemeClr val="tx1"/>
          </a:solidFill>
          <a:latin typeface="+mn-lt"/>
        </a:defRPr>
      </a:lvl4pPr>
      <a:lvl5pPr marL="2000250" indent="-171450" algn="l" rtl="0" eaLnBrk="0" fontAlgn="base" hangingPunct="0">
        <a:spcBef>
          <a:spcPct val="30000"/>
        </a:spcBef>
        <a:spcAft>
          <a:spcPct val="0"/>
        </a:spcAft>
        <a:buClr>
          <a:srgbClr val="000080"/>
        </a:buClr>
        <a:buSzPct val="80000"/>
        <a:buFont typeface="Arial" charset="0"/>
        <a:buChar char="•"/>
        <a:defRPr sz="2000">
          <a:solidFill>
            <a:schemeClr val="tx1"/>
          </a:solidFill>
          <a:latin typeface="+mn-lt"/>
        </a:defRPr>
      </a:lvl5pPr>
      <a:lvl6pPr marL="2457450" indent="-171450" algn="l" rtl="0" eaLnBrk="0" fontAlgn="base" hangingPunct="0">
        <a:spcBef>
          <a:spcPct val="30000"/>
        </a:spcBef>
        <a:spcAft>
          <a:spcPct val="0"/>
        </a:spcAft>
        <a:buClr>
          <a:srgbClr val="000080"/>
        </a:buClr>
        <a:buSzPct val="80000"/>
        <a:buFont typeface="Arial" charset="0"/>
        <a:buChar char="•"/>
        <a:defRPr sz="2000">
          <a:solidFill>
            <a:schemeClr val="tx1"/>
          </a:solidFill>
          <a:latin typeface="+mn-lt"/>
        </a:defRPr>
      </a:lvl6pPr>
      <a:lvl7pPr marL="2914650" indent="-171450" algn="l" rtl="0" eaLnBrk="0" fontAlgn="base" hangingPunct="0">
        <a:spcBef>
          <a:spcPct val="30000"/>
        </a:spcBef>
        <a:spcAft>
          <a:spcPct val="0"/>
        </a:spcAft>
        <a:buClr>
          <a:srgbClr val="000080"/>
        </a:buClr>
        <a:buSzPct val="80000"/>
        <a:buFont typeface="Arial" charset="0"/>
        <a:buChar char="•"/>
        <a:defRPr sz="2000">
          <a:solidFill>
            <a:schemeClr val="tx1"/>
          </a:solidFill>
          <a:latin typeface="+mn-lt"/>
        </a:defRPr>
      </a:lvl7pPr>
      <a:lvl8pPr marL="3371850" indent="-171450" algn="l" rtl="0" eaLnBrk="0" fontAlgn="base" hangingPunct="0">
        <a:spcBef>
          <a:spcPct val="30000"/>
        </a:spcBef>
        <a:spcAft>
          <a:spcPct val="0"/>
        </a:spcAft>
        <a:buClr>
          <a:srgbClr val="000080"/>
        </a:buClr>
        <a:buSzPct val="80000"/>
        <a:buFont typeface="Arial" charset="0"/>
        <a:buChar char="•"/>
        <a:defRPr sz="2000">
          <a:solidFill>
            <a:schemeClr val="tx1"/>
          </a:solidFill>
          <a:latin typeface="+mn-lt"/>
        </a:defRPr>
      </a:lvl8pPr>
      <a:lvl9pPr marL="3829050" indent="-171450" algn="l" rtl="0" eaLnBrk="0" fontAlgn="base" hangingPunct="0">
        <a:spcBef>
          <a:spcPct val="30000"/>
        </a:spcBef>
        <a:spcAft>
          <a:spcPct val="0"/>
        </a:spcAft>
        <a:buClr>
          <a:srgbClr val="000080"/>
        </a:buClr>
        <a:buSzPct val="80000"/>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Object Technology</a:t>
            </a:r>
            <a:endParaRPr lang="en-GB"/>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F8819-42A4-4F1A-848F-77AC1BB289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6" name="Picture 1038" descr="D:\HRK Documents\Method\UML\UML Logo.T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09000" y="5334000"/>
            <a:ext cx="812800" cy="908050"/>
          </a:xfrm>
          <a:prstGeom prst="rect">
            <a:avLst/>
          </a:prstGeom>
          <a:noFill/>
          <a:ln w="9525">
            <a:noFill/>
            <a:miter lim="800000"/>
            <a:headEnd/>
            <a:tailEnd/>
          </a:ln>
        </p:spPr>
      </p:pic>
      <p:sp>
        <p:nvSpPr>
          <p:cNvPr id="15" name="Title 14"/>
          <p:cNvSpPr>
            <a:spLocks noGrp="1"/>
          </p:cNvSpPr>
          <p:nvPr>
            <p:ph type="title"/>
          </p:nvPr>
        </p:nvSpPr>
        <p:spPr/>
        <p:txBody>
          <a:bodyPr/>
          <a:lstStyle/>
          <a:p>
            <a:r>
              <a:rPr lang="en-US" dirty="0" err="1"/>
              <a:t>Statecharts</a:t>
            </a:r>
            <a:endParaRPr lang="en-US" sz="1600" i="1" dirty="0">
              <a:solidFill>
                <a:srgbClr val="0000FF"/>
              </a:solidFill>
            </a:endParaRPr>
          </a:p>
        </p:txBody>
      </p:sp>
      <p:sp>
        <p:nvSpPr>
          <p:cNvPr id="14" name="Slide Number Placeholder 13"/>
          <p:cNvSpPr>
            <a:spLocks noGrp="1"/>
          </p:cNvSpPr>
          <p:nvPr>
            <p:ph type="sldNum" sz="quarter" idx="12"/>
          </p:nvPr>
        </p:nvSpPr>
        <p:spPr/>
        <p:txBody>
          <a:bodyPr/>
          <a:lstStyle/>
          <a:p>
            <a:r>
              <a:rPr lang="en-US" smtClean="0"/>
              <a:t>Slide: </a:t>
            </a:r>
            <a:fld id="{505B327A-396A-4F71-BCE0-757CDBA103E3}" type="slidenum">
              <a:rPr lang="en-US" smtClean="0"/>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en-GB"/>
              <a:t>Actions</a:t>
            </a:r>
          </a:p>
        </p:txBody>
      </p:sp>
      <p:sp>
        <p:nvSpPr>
          <p:cNvPr id="404483" name="AutoShape 3"/>
          <p:cNvSpPr>
            <a:spLocks noChangeArrowheads="1"/>
          </p:cNvSpPr>
          <p:nvPr/>
        </p:nvSpPr>
        <p:spPr bwMode="auto">
          <a:xfrm>
            <a:off x="1828800" y="30480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Armed</a:t>
            </a:r>
          </a:p>
        </p:txBody>
      </p:sp>
      <p:sp>
        <p:nvSpPr>
          <p:cNvPr id="404484" name="AutoShape 4"/>
          <p:cNvSpPr>
            <a:spLocks noChangeArrowheads="1"/>
          </p:cNvSpPr>
          <p:nvPr/>
        </p:nvSpPr>
        <p:spPr bwMode="auto">
          <a:xfrm>
            <a:off x="6934200" y="29718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Idle</a:t>
            </a:r>
          </a:p>
        </p:txBody>
      </p:sp>
      <p:sp>
        <p:nvSpPr>
          <p:cNvPr id="404485" name="AutoShape 5"/>
          <p:cNvSpPr>
            <a:spLocks noChangeArrowheads="1"/>
          </p:cNvSpPr>
          <p:nvPr/>
        </p:nvSpPr>
        <p:spPr bwMode="auto">
          <a:xfrm>
            <a:off x="1752600" y="52578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Ringing</a:t>
            </a:r>
          </a:p>
        </p:txBody>
      </p:sp>
      <p:sp>
        <p:nvSpPr>
          <p:cNvPr id="404486" name="Line 6"/>
          <p:cNvSpPr>
            <a:spLocks noChangeShapeType="1"/>
          </p:cNvSpPr>
          <p:nvPr/>
        </p:nvSpPr>
        <p:spPr bwMode="auto">
          <a:xfrm>
            <a:off x="3352800" y="3276600"/>
            <a:ext cx="35814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4487" name="Text Box 7"/>
          <p:cNvSpPr txBox="1">
            <a:spLocks noChangeArrowheads="1"/>
          </p:cNvSpPr>
          <p:nvPr/>
        </p:nvSpPr>
        <p:spPr bwMode="auto">
          <a:xfrm>
            <a:off x="3886200" y="2895600"/>
            <a:ext cx="2895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code entered / beep</a:t>
            </a:r>
          </a:p>
        </p:txBody>
      </p:sp>
      <p:sp>
        <p:nvSpPr>
          <p:cNvPr id="404488" name="Line 8"/>
          <p:cNvSpPr>
            <a:spLocks noChangeShapeType="1"/>
          </p:cNvSpPr>
          <p:nvPr/>
        </p:nvSpPr>
        <p:spPr bwMode="auto">
          <a:xfrm flipH="1">
            <a:off x="3352800" y="3657600"/>
            <a:ext cx="35814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4489" name="Text Box 9"/>
          <p:cNvSpPr txBox="1">
            <a:spLocks noChangeArrowheads="1"/>
          </p:cNvSpPr>
          <p:nvPr/>
        </p:nvSpPr>
        <p:spPr bwMode="auto">
          <a:xfrm>
            <a:off x="3886200" y="3657600"/>
            <a:ext cx="2514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code entered/ beep</a:t>
            </a:r>
          </a:p>
        </p:txBody>
      </p:sp>
      <p:sp>
        <p:nvSpPr>
          <p:cNvPr id="404490" name="Line 10"/>
          <p:cNvSpPr>
            <a:spLocks noChangeShapeType="1"/>
          </p:cNvSpPr>
          <p:nvPr/>
        </p:nvSpPr>
        <p:spPr bwMode="auto">
          <a:xfrm flipV="1">
            <a:off x="3276600" y="3886200"/>
            <a:ext cx="3657600" cy="18288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4491" name="Text Box 11"/>
          <p:cNvSpPr txBox="1">
            <a:spLocks noChangeArrowheads="1"/>
          </p:cNvSpPr>
          <p:nvPr/>
        </p:nvSpPr>
        <p:spPr bwMode="auto">
          <a:xfrm>
            <a:off x="5867400" y="4800600"/>
            <a:ext cx="3124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test button pressed</a:t>
            </a:r>
          </a:p>
        </p:txBody>
      </p:sp>
      <p:sp>
        <p:nvSpPr>
          <p:cNvPr id="404492" name="Rectangle 12"/>
          <p:cNvSpPr>
            <a:spLocks noGrp="1" noChangeArrowheads="1"/>
          </p:cNvSpPr>
          <p:nvPr>
            <p:ph type="body" idx="1"/>
          </p:nvPr>
        </p:nvSpPr>
        <p:spPr>
          <a:xfrm>
            <a:off x="1066800" y="1143000"/>
            <a:ext cx="8231188" cy="1539875"/>
          </a:xfrm>
        </p:spPr>
        <p:txBody>
          <a:bodyPr/>
          <a:lstStyle/>
          <a:p>
            <a:r>
              <a:rPr lang="en-GB" sz="1800"/>
              <a:t>Action - “An executable atomic computation that results in a change of state of the system or the return of a value”</a:t>
            </a:r>
          </a:p>
          <a:p>
            <a:r>
              <a:rPr lang="en-GB" sz="1800"/>
              <a:t>Deemed to have insignificant duration  &amp; be non-interruptible  </a:t>
            </a:r>
          </a:p>
          <a:p>
            <a:r>
              <a:rPr lang="en-GB" sz="1800"/>
              <a:t>Actions may appear on transitions, or inside states (</a:t>
            </a:r>
            <a:r>
              <a:rPr lang="en-GB" sz="1800" i="1"/>
              <a:t>internal transition</a:t>
            </a:r>
            <a:r>
              <a:rPr lang="en-GB" sz="1800"/>
              <a:t>).</a:t>
            </a:r>
          </a:p>
        </p:txBody>
      </p:sp>
      <p:sp>
        <p:nvSpPr>
          <p:cNvPr id="404493" name="Text Box 13"/>
          <p:cNvSpPr txBox="1">
            <a:spLocks noChangeArrowheads="1"/>
          </p:cNvSpPr>
          <p:nvPr/>
        </p:nvSpPr>
        <p:spPr bwMode="auto">
          <a:xfrm>
            <a:off x="304800" y="2590800"/>
            <a:ext cx="2971800" cy="409575"/>
          </a:xfrm>
          <a:prstGeom prst="rect">
            <a:avLst/>
          </a:prstGeom>
          <a:noFill/>
          <a:ln w="12700">
            <a:solidFill>
              <a:schemeClr val="tx2"/>
            </a:solidFill>
            <a:miter lim="800000"/>
            <a:headEnd type="none" w="sm" len="sm"/>
            <a:tailEnd type="none" w="lg" len="lg"/>
          </a:ln>
          <a:effectLst/>
        </p:spPr>
        <p:txBody>
          <a:bodyPr>
            <a:spAutoFit/>
          </a:bodyPr>
          <a:lstStyle/>
          <a:p>
            <a:pPr>
              <a:spcBef>
                <a:spcPct val="50000"/>
              </a:spcBef>
            </a:pPr>
            <a:r>
              <a:rPr lang="en-GB" sz="2000">
                <a:solidFill>
                  <a:schemeClr val="tx2"/>
                </a:solidFill>
              </a:rPr>
              <a:t>Burglar Alarm System</a:t>
            </a:r>
          </a:p>
        </p:txBody>
      </p:sp>
      <p:sp>
        <p:nvSpPr>
          <p:cNvPr id="404494" name="Line 14"/>
          <p:cNvSpPr>
            <a:spLocks noChangeShapeType="1"/>
          </p:cNvSpPr>
          <p:nvPr/>
        </p:nvSpPr>
        <p:spPr bwMode="auto">
          <a:xfrm>
            <a:off x="2514600" y="3962400"/>
            <a:ext cx="0" cy="12954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4495" name="Text Box 15"/>
          <p:cNvSpPr txBox="1">
            <a:spLocks noChangeArrowheads="1"/>
          </p:cNvSpPr>
          <p:nvPr/>
        </p:nvSpPr>
        <p:spPr bwMode="auto">
          <a:xfrm>
            <a:off x="457200" y="4038600"/>
            <a:ext cx="49530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intruder detected    / start alarm</a:t>
            </a:r>
          </a:p>
        </p:txBody>
      </p:sp>
      <p:sp>
        <p:nvSpPr>
          <p:cNvPr id="404496" name="AutoShape 16"/>
          <p:cNvSpPr>
            <a:spLocks noChangeArrowheads="1"/>
          </p:cNvSpPr>
          <p:nvPr/>
        </p:nvSpPr>
        <p:spPr bwMode="auto">
          <a:xfrm>
            <a:off x="6172200" y="5334000"/>
            <a:ext cx="2971800" cy="12192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Test Mode</a:t>
            </a:r>
          </a:p>
          <a:p>
            <a:pPr algn="ctr"/>
            <a:endParaRPr lang="en-GB" sz="2000"/>
          </a:p>
          <a:p>
            <a:pPr algn="ctr"/>
            <a:r>
              <a:rPr lang="en-GB" sz="2000"/>
              <a:t>intruder detected / beep</a:t>
            </a:r>
          </a:p>
        </p:txBody>
      </p:sp>
      <p:sp>
        <p:nvSpPr>
          <p:cNvPr id="404497" name="Line 17"/>
          <p:cNvSpPr>
            <a:spLocks noChangeShapeType="1"/>
          </p:cNvSpPr>
          <p:nvPr/>
        </p:nvSpPr>
        <p:spPr bwMode="auto">
          <a:xfrm>
            <a:off x="7239000" y="3886200"/>
            <a:ext cx="0" cy="14478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4498" name="Line 18"/>
          <p:cNvSpPr>
            <a:spLocks noChangeShapeType="1"/>
          </p:cNvSpPr>
          <p:nvPr/>
        </p:nvSpPr>
        <p:spPr bwMode="auto">
          <a:xfrm flipV="1">
            <a:off x="8153400" y="3886200"/>
            <a:ext cx="0" cy="14478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4499" name="Text Box 19"/>
          <p:cNvSpPr txBox="1">
            <a:spLocks noChangeArrowheads="1"/>
          </p:cNvSpPr>
          <p:nvPr/>
        </p:nvSpPr>
        <p:spPr bwMode="auto">
          <a:xfrm>
            <a:off x="3429000" y="5105400"/>
            <a:ext cx="2895600" cy="8540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code entered / </a:t>
            </a:r>
          </a:p>
          <a:p>
            <a:pPr>
              <a:spcBef>
                <a:spcPct val="50000"/>
              </a:spcBef>
            </a:pPr>
            <a:r>
              <a:rPr lang="en-GB" sz="2000"/>
              <a:t>silence alarm</a:t>
            </a:r>
          </a:p>
        </p:txBody>
      </p:sp>
      <p:sp>
        <p:nvSpPr>
          <p:cNvPr id="404500" name="Text Box 20"/>
          <p:cNvSpPr txBox="1">
            <a:spLocks noChangeArrowheads="1"/>
          </p:cNvSpPr>
          <p:nvPr/>
        </p:nvSpPr>
        <p:spPr bwMode="auto">
          <a:xfrm>
            <a:off x="7391400" y="3810000"/>
            <a:ext cx="28194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test button pressed</a:t>
            </a:r>
          </a:p>
        </p:txBody>
      </p:sp>
      <p:sp>
        <p:nvSpPr>
          <p:cNvPr id="22" name="Slide Number Placeholder 21"/>
          <p:cNvSpPr>
            <a:spLocks noGrp="1"/>
          </p:cNvSpPr>
          <p:nvPr>
            <p:ph type="sldNum" sz="quarter" idx="12"/>
          </p:nvPr>
        </p:nvSpPr>
        <p:spPr/>
        <p:txBody>
          <a:bodyPr/>
          <a:lstStyle/>
          <a:p>
            <a:r>
              <a:rPr lang="en-US" smtClean="0"/>
              <a:t>Slide: </a:t>
            </a:r>
            <a:fld id="{DC0CC8DC-ABF0-4C3F-894A-0CD3115936C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GB"/>
              <a:t>Activities</a:t>
            </a:r>
          </a:p>
        </p:txBody>
      </p:sp>
      <p:sp>
        <p:nvSpPr>
          <p:cNvPr id="406531" name="AutoShape 3"/>
          <p:cNvSpPr>
            <a:spLocks noChangeArrowheads="1"/>
          </p:cNvSpPr>
          <p:nvPr/>
        </p:nvSpPr>
        <p:spPr bwMode="auto">
          <a:xfrm>
            <a:off x="2057400" y="32004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Armed</a:t>
            </a:r>
          </a:p>
        </p:txBody>
      </p:sp>
      <p:sp>
        <p:nvSpPr>
          <p:cNvPr id="406532" name="AutoShape 4"/>
          <p:cNvSpPr>
            <a:spLocks noChangeArrowheads="1"/>
          </p:cNvSpPr>
          <p:nvPr/>
        </p:nvSpPr>
        <p:spPr bwMode="auto">
          <a:xfrm>
            <a:off x="7162800" y="31242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Idle</a:t>
            </a:r>
          </a:p>
        </p:txBody>
      </p:sp>
      <p:sp>
        <p:nvSpPr>
          <p:cNvPr id="406533" name="AutoShape 5"/>
          <p:cNvSpPr>
            <a:spLocks noChangeArrowheads="1"/>
          </p:cNvSpPr>
          <p:nvPr/>
        </p:nvSpPr>
        <p:spPr bwMode="auto">
          <a:xfrm>
            <a:off x="7162800" y="51816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Ringing</a:t>
            </a:r>
          </a:p>
        </p:txBody>
      </p:sp>
      <p:sp>
        <p:nvSpPr>
          <p:cNvPr id="406534" name="Line 6"/>
          <p:cNvSpPr>
            <a:spLocks noChangeShapeType="1"/>
          </p:cNvSpPr>
          <p:nvPr/>
        </p:nvSpPr>
        <p:spPr bwMode="auto">
          <a:xfrm flipV="1">
            <a:off x="4114800" y="3429000"/>
            <a:ext cx="3048000" cy="19050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6535" name="Text Box 7"/>
          <p:cNvSpPr txBox="1">
            <a:spLocks noChangeArrowheads="1"/>
          </p:cNvSpPr>
          <p:nvPr/>
        </p:nvSpPr>
        <p:spPr bwMode="auto">
          <a:xfrm>
            <a:off x="4114800" y="4191000"/>
            <a:ext cx="2514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code entered / beep</a:t>
            </a:r>
          </a:p>
        </p:txBody>
      </p:sp>
      <p:sp>
        <p:nvSpPr>
          <p:cNvPr id="406536" name="Rectangle 8"/>
          <p:cNvSpPr>
            <a:spLocks noGrp="1" noChangeArrowheads="1"/>
          </p:cNvSpPr>
          <p:nvPr>
            <p:ph type="body" idx="1"/>
          </p:nvPr>
        </p:nvSpPr>
        <p:spPr>
          <a:xfrm>
            <a:off x="1066800" y="1143000"/>
            <a:ext cx="8231188" cy="1539875"/>
          </a:xfrm>
        </p:spPr>
        <p:txBody>
          <a:bodyPr/>
          <a:lstStyle/>
          <a:p>
            <a:pPr>
              <a:lnSpc>
                <a:spcPct val="90000"/>
              </a:lnSpc>
            </a:pPr>
            <a:r>
              <a:rPr lang="en-GB" sz="1800"/>
              <a:t>Activity - “ongoing non-atomic execution within a state machine”</a:t>
            </a:r>
          </a:p>
          <a:p>
            <a:pPr>
              <a:lnSpc>
                <a:spcPct val="90000"/>
              </a:lnSpc>
            </a:pPr>
            <a:r>
              <a:rPr lang="en-GB" sz="1800"/>
              <a:t>Has duration &amp; is interruptible  </a:t>
            </a:r>
          </a:p>
          <a:p>
            <a:pPr>
              <a:lnSpc>
                <a:spcPct val="90000"/>
              </a:lnSpc>
            </a:pPr>
            <a:r>
              <a:rPr lang="en-GB" sz="1800"/>
              <a:t>Can only be placed inside states (not on transitions).</a:t>
            </a:r>
          </a:p>
          <a:p>
            <a:pPr>
              <a:lnSpc>
                <a:spcPct val="90000"/>
              </a:lnSpc>
            </a:pPr>
            <a:r>
              <a:rPr lang="en-GB" sz="1800"/>
              <a:t>May be a sequence of actions or may name another state machine</a:t>
            </a:r>
          </a:p>
          <a:p>
            <a:pPr>
              <a:lnSpc>
                <a:spcPct val="90000"/>
              </a:lnSpc>
            </a:pPr>
            <a:r>
              <a:rPr lang="en-GB" sz="1800"/>
              <a:t>Indicated by keyword </a:t>
            </a:r>
            <a:r>
              <a:rPr lang="en-GB" sz="1800" b="1"/>
              <a:t>do/</a:t>
            </a:r>
          </a:p>
        </p:txBody>
      </p:sp>
      <p:sp>
        <p:nvSpPr>
          <p:cNvPr id="406537" name="Line 9"/>
          <p:cNvSpPr>
            <a:spLocks noChangeShapeType="1"/>
          </p:cNvSpPr>
          <p:nvPr/>
        </p:nvSpPr>
        <p:spPr bwMode="auto">
          <a:xfrm>
            <a:off x="2743200" y="4114800"/>
            <a:ext cx="0" cy="11430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6538" name="Text Box 10"/>
          <p:cNvSpPr txBox="1">
            <a:spLocks noChangeArrowheads="1"/>
          </p:cNvSpPr>
          <p:nvPr/>
        </p:nvSpPr>
        <p:spPr bwMode="auto">
          <a:xfrm>
            <a:off x="609600" y="4648200"/>
            <a:ext cx="22098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intruder detected</a:t>
            </a:r>
          </a:p>
        </p:txBody>
      </p:sp>
      <p:sp>
        <p:nvSpPr>
          <p:cNvPr id="406539" name="AutoShape 11"/>
          <p:cNvSpPr>
            <a:spLocks noChangeArrowheads="1"/>
          </p:cNvSpPr>
          <p:nvPr/>
        </p:nvSpPr>
        <p:spPr bwMode="auto">
          <a:xfrm>
            <a:off x="1752600" y="5257800"/>
            <a:ext cx="2438400" cy="11430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Counting</a:t>
            </a:r>
          </a:p>
          <a:p>
            <a:pPr algn="ctr"/>
            <a:endParaRPr lang="en-GB" sz="2000"/>
          </a:p>
          <a:p>
            <a:pPr algn="ctr"/>
            <a:r>
              <a:rPr lang="en-GB" sz="2000"/>
              <a:t>do / countdown</a:t>
            </a:r>
          </a:p>
        </p:txBody>
      </p:sp>
      <p:sp>
        <p:nvSpPr>
          <p:cNvPr id="406540" name="Text Box 12"/>
          <p:cNvSpPr txBox="1">
            <a:spLocks noChangeArrowheads="1"/>
          </p:cNvSpPr>
          <p:nvPr/>
        </p:nvSpPr>
        <p:spPr bwMode="auto">
          <a:xfrm>
            <a:off x="5029200" y="5410200"/>
            <a:ext cx="19050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 start alarm</a:t>
            </a:r>
          </a:p>
        </p:txBody>
      </p:sp>
      <p:sp>
        <p:nvSpPr>
          <p:cNvPr id="406541" name="Line 13"/>
          <p:cNvSpPr>
            <a:spLocks noChangeShapeType="1"/>
          </p:cNvSpPr>
          <p:nvPr/>
        </p:nvSpPr>
        <p:spPr bwMode="auto">
          <a:xfrm>
            <a:off x="4191000" y="5791200"/>
            <a:ext cx="29718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15" name="Slide Number Placeholder 14"/>
          <p:cNvSpPr>
            <a:spLocks noGrp="1"/>
          </p:cNvSpPr>
          <p:nvPr>
            <p:ph type="sldNum" sz="quarter" idx="12"/>
          </p:nvPr>
        </p:nvSpPr>
        <p:spPr/>
        <p:txBody>
          <a:bodyPr/>
          <a:lstStyle/>
          <a:p>
            <a:r>
              <a:rPr lang="en-US" smtClean="0"/>
              <a:t>Slide: </a:t>
            </a:r>
            <a:fld id="{DC0CC8DC-ABF0-4C3F-894A-0CD3115936C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a:t>Activity states</a:t>
            </a:r>
          </a:p>
        </p:txBody>
      </p:sp>
      <p:sp>
        <p:nvSpPr>
          <p:cNvPr id="408579" name="AutoShape 3"/>
          <p:cNvSpPr>
            <a:spLocks noChangeArrowheads="1"/>
          </p:cNvSpPr>
          <p:nvPr/>
        </p:nvSpPr>
        <p:spPr bwMode="auto">
          <a:xfrm>
            <a:off x="1066800" y="4724400"/>
            <a:ext cx="2743200" cy="838200"/>
          </a:xfrm>
          <a:prstGeom prst="roundRect">
            <a:avLst>
              <a:gd name="adj" fmla="val 50000"/>
            </a:avLst>
          </a:prstGeom>
          <a:solidFill>
            <a:schemeClr val="bg1"/>
          </a:solidFill>
          <a:ln w="12700">
            <a:solidFill>
              <a:schemeClr val="tx1"/>
            </a:solidFill>
            <a:round/>
            <a:headEnd type="none" w="sm" len="sm"/>
            <a:tailEnd type="none" w="sm" len="sm"/>
          </a:ln>
          <a:effectLst/>
        </p:spPr>
        <p:txBody>
          <a:bodyPr wrap="none" anchor="ctr"/>
          <a:lstStyle/>
          <a:p>
            <a:pPr algn="ctr"/>
            <a:r>
              <a:rPr lang="en-US"/>
              <a:t>Activity State</a:t>
            </a:r>
          </a:p>
        </p:txBody>
      </p:sp>
      <p:sp>
        <p:nvSpPr>
          <p:cNvPr id="408580" name="AutoShape 4"/>
          <p:cNvSpPr>
            <a:spLocks noChangeArrowheads="1"/>
          </p:cNvSpPr>
          <p:nvPr/>
        </p:nvSpPr>
        <p:spPr bwMode="auto">
          <a:xfrm>
            <a:off x="1066800" y="3276600"/>
            <a:ext cx="2743200" cy="838200"/>
          </a:xfrm>
          <a:prstGeom prst="roundRect">
            <a:avLst>
              <a:gd name="adj" fmla="val 18560"/>
            </a:avLst>
          </a:prstGeom>
          <a:solidFill>
            <a:schemeClr val="bg1"/>
          </a:solidFill>
          <a:ln w="12700">
            <a:solidFill>
              <a:schemeClr val="tx1"/>
            </a:solidFill>
            <a:round/>
            <a:headEnd type="none" w="sm" len="sm"/>
            <a:tailEnd type="none" w="sm" len="sm"/>
          </a:ln>
          <a:effectLst/>
        </p:spPr>
        <p:txBody>
          <a:bodyPr wrap="none" anchor="ctr"/>
          <a:lstStyle/>
          <a:p>
            <a:pPr algn="ctr"/>
            <a:r>
              <a:rPr lang="en-US"/>
              <a:t>Ordinary State</a:t>
            </a:r>
          </a:p>
        </p:txBody>
      </p:sp>
      <p:sp>
        <p:nvSpPr>
          <p:cNvPr id="408581" name="Rectangle 5"/>
          <p:cNvSpPr>
            <a:spLocks noGrp="1" noChangeArrowheads="1"/>
          </p:cNvSpPr>
          <p:nvPr>
            <p:ph type="body" idx="1"/>
          </p:nvPr>
        </p:nvSpPr>
        <p:spPr>
          <a:xfrm>
            <a:off x="1066800" y="1143000"/>
            <a:ext cx="8231188" cy="1400175"/>
          </a:xfrm>
        </p:spPr>
        <p:txBody>
          <a:bodyPr/>
          <a:lstStyle/>
          <a:p>
            <a:r>
              <a:rPr lang="en-GB"/>
              <a:t>States with ongoing activities are known as Activity States</a:t>
            </a:r>
          </a:p>
          <a:p>
            <a:r>
              <a:rPr lang="en-GB"/>
              <a:t>UML provides an alternative notation to visually distinguish them </a:t>
            </a:r>
          </a:p>
          <a:p>
            <a:r>
              <a:rPr lang="en-GB"/>
              <a:t>Activity States also used in Activity Diagrams </a:t>
            </a:r>
          </a:p>
        </p:txBody>
      </p:sp>
      <p:sp>
        <p:nvSpPr>
          <p:cNvPr id="7" name="Slide Number Placeholder 6"/>
          <p:cNvSpPr>
            <a:spLocks noGrp="1"/>
          </p:cNvSpPr>
          <p:nvPr>
            <p:ph type="sldNum" sz="quarter" idx="12"/>
          </p:nvPr>
        </p:nvSpPr>
        <p:spPr/>
        <p:txBody>
          <a:bodyPr/>
          <a:lstStyle/>
          <a:p>
            <a:r>
              <a:rPr lang="en-US" smtClean="0"/>
              <a:t>Slide: </a:t>
            </a:r>
            <a:fld id="{DC0CC8DC-ABF0-4C3F-894A-0CD3115936C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en-US" dirty="0"/>
              <a:t>Automatic transitions</a:t>
            </a:r>
          </a:p>
        </p:txBody>
      </p:sp>
      <p:sp>
        <p:nvSpPr>
          <p:cNvPr id="410627" name="AutoShape 3"/>
          <p:cNvSpPr>
            <a:spLocks noChangeArrowheads="1"/>
          </p:cNvSpPr>
          <p:nvPr/>
        </p:nvSpPr>
        <p:spPr bwMode="auto">
          <a:xfrm>
            <a:off x="7086600" y="2895600"/>
            <a:ext cx="1524000" cy="6858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Idle</a:t>
            </a:r>
          </a:p>
        </p:txBody>
      </p:sp>
      <p:sp>
        <p:nvSpPr>
          <p:cNvPr id="410628" name="AutoShape 4"/>
          <p:cNvSpPr>
            <a:spLocks noChangeArrowheads="1"/>
          </p:cNvSpPr>
          <p:nvPr/>
        </p:nvSpPr>
        <p:spPr bwMode="auto">
          <a:xfrm>
            <a:off x="1524000" y="51054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Ringing</a:t>
            </a:r>
          </a:p>
        </p:txBody>
      </p:sp>
      <p:sp>
        <p:nvSpPr>
          <p:cNvPr id="410629" name="Line 5"/>
          <p:cNvSpPr>
            <a:spLocks noChangeShapeType="1"/>
          </p:cNvSpPr>
          <p:nvPr/>
        </p:nvSpPr>
        <p:spPr bwMode="auto">
          <a:xfrm>
            <a:off x="3810000" y="3200400"/>
            <a:ext cx="32766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10630" name="Text Box 6"/>
          <p:cNvSpPr txBox="1">
            <a:spLocks noChangeArrowheads="1"/>
          </p:cNvSpPr>
          <p:nvPr/>
        </p:nvSpPr>
        <p:spPr bwMode="auto">
          <a:xfrm>
            <a:off x="4114800" y="2743200"/>
            <a:ext cx="2514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code entered / beep</a:t>
            </a:r>
          </a:p>
        </p:txBody>
      </p:sp>
      <p:sp>
        <p:nvSpPr>
          <p:cNvPr id="410631" name="Rectangle 7"/>
          <p:cNvSpPr>
            <a:spLocks noGrp="1" noChangeArrowheads="1"/>
          </p:cNvSpPr>
          <p:nvPr>
            <p:ph type="body" idx="1"/>
          </p:nvPr>
        </p:nvSpPr>
        <p:spPr/>
        <p:txBody>
          <a:bodyPr/>
          <a:lstStyle/>
          <a:p>
            <a:r>
              <a:rPr lang="en-GB"/>
              <a:t>Aka Triggerless transition or Completion transition</a:t>
            </a:r>
          </a:p>
          <a:p>
            <a:r>
              <a:rPr lang="en-GB"/>
              <a:t>“Triggered implicitly when source state completes its activity”</a:t>
            </a:r>
          </a:p>
          <a:p>
            <a:pPr lvl="1"/>
            <a:r>
              <a:rPr lang="en-GB"/>
              <a:t>so this activity cannot be an endless loop</a:t>
            </a:r>
          </a:p>
        </p:txBody>
      </p:sp>
      <p:sp>
        <p:nvSpPr>
          <p:cNvPr id="410632" name="AutoShape 8"/>
          <p:cNvSpPr>
            <a:spLocks noChangeArrowheads="1"/>
          </p:cNvSpPr>
          <p:nvPr/>
        </p:nvSpPr>
        <p:spPr bwMode="auto">
          <a:xfrm>
            <a:off x="990600" y="2819400"/>
            <a:ext cx="2819400" cy="685800"/>
          </a:xfrm>
          <a:prstGeom prst="roundRect">
            <a:avLst>
              <a:gd name="adj" fmla="val 50000"/>
            </a:avLst>
          </a:prstGeom>
          <a:solidFill>
            <a:schemeClr val="bg1"/>
          </a:solidFill>
          <a:ln w="12700">
            <a:solidFill>
              <a:schemeClr val="tx1"/>
            </a:solidFill>
            <a:round/>
            <a:headEnd type="none" w="sm" len="sm"/>
            <a:tailEnd type="none" w="lg" len="lg"/>
          </a:ln>
          <a:effectLst/>
        </p:spPr>
        <p:txBody>
          <a:bodyPr wrap="none" anchor="ctr"/>
          <a:lstStyle/>
          <a:p>
            <a:pPr algn="ctr"/>
            <a:r>
              <a:rPr lang="en-GB" sz="2000"/>
              <a:t>Counting</a:t>
            </a:r>
          </a:p>
        </p:txBody>
      </p:sp>
      <p:sp>
        <p:nvSpPr>
          <p:cNvPr id="410633" name="Line 9"/>
          <p:cNvSpPr>
            <a:spLocks noChangeShapeType="1"/>
          </p:cNvSpPr>
          <p:nvPr/>
        </p:nvSpPr>
        <p:spPr bwMode="auto">
          <a:xfrm>
            <a:off x="2362200" y="3505200"/>
            <a:ext cx="0" cy="16002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10634" name="Text Box 10"/>
          <p:cNvSpPr txBox="1">
            <a:spLocks noChangeArrowheads="1"/>
          </p:cNvSpPr>
          <p:nvPr/>
        </p:nvSpPr>
        <p:spPr bwMode="auto">
          <a:xfrm>
            <a:off x="4343400" y="4038600"/>
            <a:ext cx="2514600" cy="7016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Automatic transition - requires no event</a:t>
            </a:r>
          </a:p>
        </p:txBody>
      </p:sp>
      <p:sp>
        <p:nvSpPr>
          <p:cNvPr id="410635" name="Line 11"/>
          <p:cNvSpPr>
            <a:spLocks noChangeShapeType="1"/>
          </p:cNvSpPr>
          <p:nvPr/>
        </p:nvSpPr>
        <p:spPr bwMode="auto">
          <a:xfrm flipH="1">
            <a:off x="2743200" y="4343400"/>
            <a:ext cx="1600200" cy="0"/>
          </a:xfrm>
          <a:prstGeom prst="line">
            <a:avLst/>
          </a:prstGeom>
          <a:noFill/>
          <a:ln w="12700">
            <a:solidFill>
              <a:schemeClr val="tx2"/>
            </a:solidFill>
            <a:round/>
            <a:headEnd type="none" w="sm" len="sm"/>
            <a:tailEnd type="arrow" w="lg" len="lg"/>
          </a:ln>
          <a:effectLst/>
        </p:spPr>
        <p:txBody>
          <a:bodyPr wrap="none" anchor="ctr"/>
          <a:lstStyle/>
          <a:p>
            <a:endParaRPr lang="en-GB"/>
          </a:p>
        </p:txBody>
      </p:sp>
      <p:sp>
        <p:nvSpPr>
          <p:cNvPr id="410636" name="Text Box 12"/>
          <p:cNvSpPr txBox="1">
            <a:spLocks noChangeArrowheads="1"/>
          </p:cNvSpPr>
          <p:nvPr/>
        </p:nvSpPr>
        <p:spPr bwMode="auto">
          <a:xfrm>
            <a:off x="685800" y="2362200"/>
            <a:ext cx="22098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Activity state</a:t>
            </a:r>
            <a:endParaRPr lang="en-GB" sz="2000"/>
          </a:p>
        </p:txBody>
      </p:sp>
      <p:sp>
        <p:nvSpPr>
          <p:cNvPr id="14" name="Slide Number Placeholder 13"/>
          <p:cNvSpPr>
            <a:spLocks noGrp="1"/>
          </p:cNvSpPr>
          <p:nvPr>
            <p:ph type="sldNum" sz="quarter" idx="12"/>
          </p:nvPr>
        </p:nvSpPr>
        <p:spPr/>
        <p:txBody>
          <a:bodyPr/>
          <a:lstStyle/>
          <a:p>
            <a:r>
              <a:rPr lang="en-US" smtClean="0"/>
              <a:t>Slide: </a:t>
            </a:r>
            <a:fld id="{DC0CC8DC-ABF0-4C3F-894A-0CD3115936C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r>
              <a:rPr lang="en-GB"/>
              <a:t>Useful Keywords</a:t>
            </a:r>
          </a:p>
        </p:txBody>
      </p:sp>
      <p:sp>
        <p:nvSpPr>
          <p:cNvPr id="412675" name="Rectangle 3"/>
          <p:cNvSpPr>
            <a:spLocks noGrp="1" noChangeArrowheads="1"/>
          </p:cNvSpPr>
          <p:nvPr>
            <p:ph type="body" idx="1"/>
          </p:nvPr>
        </p:nvSpPr>
        <p:spPr/>
        <p:txBody>
          <a:bodyPr/>
          <a:lstStyle/>
          <a:p>
            <a:r>
              <a:rPr lang="en-GB" b="1"/>
              <a:t>entry/ </a:t>
            </a:r>
            <a:r>
              <a:rPr lang="en-GB"/>
              <a:t>- pseudo event inside a state, associated action(s) to be performed whenever the object enters (or re-enters) the state.</a:t>
            </a:r>
          </a:p>
          <a:p>
            <a:r>
              <a:rPr lang="en-GB" b="1"/>
              <a:t>exit/</a:t>
            </a:r>
            <a:r>
              <a:rPr lang="en-GB"/>
              <a:t> - pseudo event inside a state, associated action(s) to be performed whenever the object leaves the state.</a:t>
            </a:r>
          </a:p>
          <a:p>
            <a:r>
              <a:rPr lang="en-GB" b="1"/>
              <a:t>do/</a:t>
            </a:r>
            <a:r>
              <a:rPr lang="en-GB"/>
              <a:t> - inside a state, identifies an activity</a:t>
            </a:r>
          </a:p>
          <a:p>
            <a:r>
              <a:rPr lang="en-GB" b="1"/>
              <a:t>after/</a:t>
            </a:r>
            <a:r>
              <a:rPr lang="en-GB"/>
              <a:t> - indicates a relative time.  Eg </a:t>
            </a:r>
            <a:r>
              <a:rPr lang="en-GB" i="1"/>
              <a:t>after 2 seconds; after 1 ms since exiting idle.  </a:t>
            </a:r>
            <a:r>
              <a:rPr lang="en-GB"/>
              <a:t>(Default start time is entry to current state)</a:t>
            </a:r>
          </a:p>
          <a:p>
            <a:r>
              <a:rPr lang="en-GB" b="1"/>
              <a:t>when/</a:t>
            </a:r>
            <a:r>
              <a:rPr lang="en-GB"/>
              <a:t> - indicates a condition becoming true (including absolute times)</a:t>
            </a:r>
          </a:p>
          <a:p>
            <a:pPr>
              <a:buFont typeface="Wingdings" pitchFamily="2" charset="2"/>
              <a:buNone/>
            </a:pPr>
            <a:r>
              <a:rPr lang="en-GB"/>
              <a:t>	Eg </a:t>
            </a:r>
            <a:r>
              <a:rPr lang="en-GB" i="1"/>
              <a:t>when 11.30;  when temp &lt; 0.</a:t>
            </a:r>
          </a:p>
          <a:p>
            <a:r>
              <a:rPr lang="en-GB" b="1"/>
              <a:t>/defer</a:t>
            </a:r>
            <a:r>
              <a:rPr lang="en-GB"/>
              <a:t> - pseudo action inside a state, associated event(s) not handled in current state, but not totally discarded either - queued for handling in a subsequent state. </a:t>
            </a:r>
          </a:p>
          <a:p>
            <a:endParaRPr lang="en-GB"/>
          </a:p>
        </p:txBody>
      </p:sp>
      <p:sp>
        <p:nvSpPr>
          <p:cNvPr id="5" name="Slide Number Placeholder 4"/>
          <p:cNvSpPr>
            <a:spLocks noGrp="1"/>
          </p:cNvSpPr>
          <p:nvPr>
            <p:ph type="sldNum" sz="quarter" idx="12"/>
          </p:nvPr>
        </p:nvSpPr>
        <p:spPr/>
        <p:txBody>
          <a:bodyPr/>
          <a:lstStyle/>
          <a:p>
            <a:r>
              <a:rPr lang="en-US" smtClean="0"/>
              <a:t>Slide: </a:t>
            </a:r>
            <a:fld id="{DC0CC8DC-ABF0-4C3F-894A-0CD3115936C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64" name="Rectangle 24"/>
          <p:cNvSpPr>
            <a:spLocks noGrp="1" noChangeArrowheads="1"/>
          </p:cNvSpPr>
          <p:nvPr>
            <p:ph type="title"/>
          </p:nvPr>
        </p:nvSpPr>
        <p:spPr/>
        <p:txBody>
          <a:bodyPr/>
          <a:lstStyle/>
          <a:p>
            <a:r>
              <a:rPr lang="en-GB"/>
              <a:t>Processing Sequence</a:t>
            </a:r>
          </a:p>
        </p:txBody>
      </p:sp>
      <p:sp>
        <p:nvSpPr>
          <p:cNvPr id="445465" name="Rectangle 25"/>
          <p:cNvSpPr>
            <a:spLocks noGrp="1" noChangeArrowheads="1"/>
          </p:cNvSpPr>
          <p:nvPr>
            <p:ph type="body" idx="1"/>
          </p:nvPr>
        </p:nvSpPr>
        <p:spPr/>
        <p:txBody>
          <a:bodyPr/>
          <a:lstStyle/>
          <a:p>
            <a:r>
              <a:rPr lang="en-US"/>
              <a:t>When event E occurs (and object is in state A):</a:t>
            </a:r>
          </a:p>
          <a:p>
            <a:pPr lvl="1"/>
            <a:r>
              <a:rPr lang="en-US"/>
              <a:t>Activity A is terminated.</a:t>
            </a:r>
          </a:p>
          <a:p>
            <a:pPr lvl="1"/>
            <a:r>
              <a:rPr lang="en-US"/>
              <a:t>Exit action K is performed.</a:t>
            </a:r>
          </a:p>
          <a:p>
            <a:pPr lvl="1"/>
            <a:r>
              <a:rPr lang="en-US"/>
              <a:t>Action X on the transition is performed.</a:t>
            </a:r>
          </a:p>
          <a:p>
            <a:pPr lvl="1"/>
            <a:r>
              <a:rPr lang="en-US"/>
              <a:t>Entry action P is performed.</a:t>
            </a:r>
          </a:p>
          <a:p>
            <a:pPr lvl="1"/>
            <a:r>
              <a:rPr lang="en-US"/>
              <a:t>Activity B is started.</a:t>
            </a:r>
          </a:p>
          <a:p>
            <a:endParaRPr lang="en-GB"/>
          </a:p>
        </p:txBody>
      </p:sp>
      <p:grpSp>
        <p:nvGrpSpPr>
          <p:cNvPr id="445457" name="Group 17"/>
          <p:cNvGrpSpPr>
            <a:grpSpLocks/>
          </p:cNvGrpSpPr>
          <p:nvPr/>
        </p:nvGrpSpPr>
        <p:grpSpPr bwMode="auto">
          <a:xfrm>
            <a:off x="1066800" y="3962400"/>
            <a:ext cx="2438400" cy="1828800"/>
            <a:chOff x="672" y="2496"/>
            <a:chExt cx="1536" cy="1152"/>
          </a:xfrm>
        </p:grpSpPr>
        <p:sp>
          <p:nvSpPr>
            <p:cNvPr id="445454" name="AutoShape 14"/>
            <p:cNvSpPr>
              <a:spLocks noChangeArrowheads="1"/>
            </p:cNvSpPr>
            <p:nvPr/>
          </p:nvSpPr>
          <p:spPr bwMode="auto">
            <a:xfrm>
              <a:off x="672" y="2496"/>
              <a:ext cx="1536" cy="1152"/>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endParaRPr lang="en-GB" sz="2000"/>
            </a:p>
          </p:txBody>
        </p:sp>
        <p:sp>
          <p:nvSpPr>
            <p:cNvPr id="445455" name="Text Box 15"/>
            <p:cNvSpPr txBox="1">
              <a:spLocks noChangeArrowheads="1"/>
            </p:cNvSpPr>
            <p:nvPr/>
          </p:nvSpPr>
          <p:spPr bwMode="auto">
            <a:xfrm>
              <a:off x="1008" y="2544"/>
              <a:ext cx="816" cy="288"/>
            </a:xfrm>
            <a:prstGeom prst="rect">
              <a:avLst/>
            </a:prstGeom>
            <a:noFill/>
            <a:ln w="12700">
              <a:noFill/>
              <a:miter lim="800000"/>
              <a:headEnd type="none" w="sm" len="sm"/>
              <a:tailEnd type="none" w="lg" len="lg"/>
            </a:ln>
            <a:effectLst/>
          </p:spPr>
          <p:txBody>
            <a:bodyPr>
              <a:spAutoFit/>
            </a:bodyPr>
            <a:lstStyle/>
            <a:p>
              <a:pPr>
                <a:spcBef>
                  <a:spcPct val="50000"/>
                </a:spcBef>
              </a:pPr>
              <a:r>
                <a:rPr lang="en-GB">
                  <a:solidFill>
                    <a:schemeClr val="tx2"/>
                  </a:solidFill>
                </a:rPr>
                <a:t>State A</a:t>
              </a:r>
            </a:p>
          </p:txBody>
        </p:sp>
        <p:sp>
          <p:nvSpPr>
            <p:cNvPr id="445456" name="Text Box 16"/>
            <p:cNvSpPr txBox="1">
              <a:spLocks noChangeArrowheads="1"/>
            </p:cNvSpPr>
            <p:nvPr/>
          </p:nvSpPr>
          <p:spPr bwMode="auto">
            <a:xfrm>
              <a:off x="768" y="2976"/>
              <a:ext cx="1296" cy="664"/>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do / activity A</a:t>
              </a:r>
            </a:p>
            <a:p>
              <a:pPr>
                <a:spcBef>
                  <a:spcPct val="50000"/>
                </a:spcBef>
              </a:pPr>
              <a:r>
                <a:rPr lang="en-GB" sz="1800">
                  <a:solidFill>
                    <a:schemeClr val="tx2"/>
                  </a:solidFill>
                </a:rPr>
                <a:t>entry / action J</a:t>
              </a:r>
              <a:br>
                <a:rPr lang="en-GB" sz="1800">
                  <a:solidFill>
                    <a:schemeClr val="tx2"/>
                  </a:solidFill>
                </a:rPr>
              </a:br>
              <a:r>
                <a:rPr lang="en-GB" sz="1800">
                  <a:solidFill>
                    <a:schemeClr val="tx2"/>
                  </a:solidFill>
                </a:rPr>
                <a:t>exit / action K</a:t>
              </a:r>
            </a:p>
          </p:txBody>
        </p:sp>
      </p:grpSp>
      <p:grpSp>
        <p:nvGrpSpPr>
          <p:cNvPr id="445458" name="Group 18"/>
          <p:cNvGrpSpPr>
            <a:grpSpLocks/>
          </p:cNvGrpSpPr>
          <p:nvPr/>
        </p:nvGrpSpPr>
        <p:grpSpPr bwMode="auto">
          <a:xfrm>
            <a:off x="6781800" y="3962400"/>
            <a:ext cx="2438400" cy="1828800"/>
            <a:chOff x="672" y="2496"/>
            <a:chExt cx="1536" cy="1152"/>
          </a:xfrm>
        </p:grpSpPr>
        <p:sp>
          <p:nvSpPr>
            <p:cNvPr id="445459" name="AutoShape 19"/>
            <p:cNvSpPr>
              <a:spLocks noChangeArrowheads="1"/>
            </p:cNvSpPr>
            <p:nvPr/>
          </p:nvSpPr>
          <p:spPr bwMode="auto">
            <a:xfrm>
              <a:off x="672" y="2496"/>
              <a:ext cx="1536" cy="1152"/>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endParaRPr lang="en-GB" sz="2000"/>
            </a:p>
          </p:txBody>
        </p:sp>
        <p:sp>
          <p:nvSpPr>
            <p:cNvPr id="445460" name="Text Box 20"/>
            <p:cNvSpPr txBox="1">
              <a:spLocks noChangeArrowheads="1"/>
            </p:cNvSpPr>
            <p:nvPr/>
          </p:nvSpPr>
          <p:spPr bwMode="auto">
            <a:xfrm>
              <a:off x="1008" y="2544"/>
              <a:ext cx="816" cy="288"/>
            </a:xfrm>
            <a:prstGeom prst="rect">
              <a:avLst/>
            </a:prstGeom>
            <a:noFill/>
            <a:ln w="12700">
              <a:noFill/>
              <a:miter lim="800000"/>
              <a:headEnd type="none" w="sm" len="sm"/>
              <a:tailEnd type="none" w="lg" len="lg"/>
            </a:ln>
            <a:effectLst/>
          </p:spPr>
          <p:txBody>
            <a:bodyPr>
              <a:spAutoFit/>
            </a:bodyPr>
            <a:lstStyle/>
            <a:p>
              <a:pPr>
                <a:spcBef>
                  <a:spcPct val="50000"/>
                </a:spcBef>
              </a:pPr>
              <a:r>
                <a:rPr lang="en-GB">
                  <a:solidFill>
                    <a:schemeClr val="tx2"/>
                  </a:solidFill>
                </a:rPr>
                <a:t>State B</a:t>
              </a:r>
            </a:p>
          </p:txBody>
        </p:sp>
        <p:sp>
          <p:nvSpPr>
            <p:cNvPr id="445461" name="Text Box 21"/>
            <p:cNvSpPr txBox="1">
              <a:spLocks noChangeArrowheads="1"/>
            </p:cNvSpPr>
            <p:nvPr/>
          </p:nvSpPr>
          <p:spPr bwMode="auto">
            <a:xfrm>
              <a:off x="768" y="2976"/>
              <a:ext cx="1296" cy="664"/>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do / activity B</a:t>
              </a:r>
            </a:p>
            <a:p>
              <a:pPr>
                <a:spcBef>
                  <a:spcPct val="50000"/>
                </a:spcBef>
              </a:pPr>
              <a:r>
                <a:rPr lang="en-GB" sz="1800">
                  <a:solidFill>
                    <a:schemeClr val="tx2"/>
                  </a:solidFill>
                </a:rPr>
                <a:t>entry / action P  </a:t>
              </a:r>
              <a:br>
                <a:rPr lang="en-GB" sz="1800">
                  <a:solidFill>
                    <a:schemeClr val="tx2"/>
                  </a:solidFill>
                </a:rPr>
              </a:br>
              <a:r>
                <a:rPr lang="en-GB" sz="1800">
                  <a:solidFill>
                    <a:schemeClr val="tx2"/>
                  </a:solidFill>
                </a:rPr>
                <a:t>exit / action Q</a:t>
              </a:r>
            </a:p>
          </p:txBody>
        </p:sp>
      </p:grpSp>
      <p:sp>
        <p:nvSpPr>
          <p:cNvPr id="445462" name="Line 22"/>
          <p:cNvSpPr>
            <a:spLocks noChangeShapeType="1"/>
          </p:cNvSpPr>
          <p:nvPr/>
        </p:nvSpPr>
        <p:spPr bwMode="auto">
          <a:xfrm>
            <a:off x="3505200" y="4800600"/>
            <a:ext cx="3276600"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445463" name="Text Box 23"/>
          <p:cNvSpPr txBox="1">
            <a:spLocks noChangeArrowheads="1"/>
          </p:cNvSpPr>
          <p:nvPr/>
        </p:nvSpPr>
        <p:spPr bwMode="auto">
          <a:xfrm>
            <a:off x="3962400" y="4419600"/>
            <a:ext cx="2362200" cy="366713"/>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event E / action X</a:t>
            </a:r>
          </a:p>
        </p:txBody>
      </p:sp>
      <p:sp>
        <p:nvSpPr>
          <p:cNvPr id="15" name="Slide Number Placeholder 14"/>
          <p:cNvSpPr>
            <a:spLocks noGrp="1"/>
          </p:cNvSpPr>
          <p:nvPr>
            <p:ph type="sldNum" sz="quarter" idx="12"/>
          </p:nvPr>
        </p:nvSpPr>
        <p:spPr/>
        <p:txBody>
          <a:bodyPr/>
          <a:lstStyle/>
          <a:p>
            <a:r>
              <a:rPr lang="en-US" smtClean="0"/>
              <a:t>Slide: </a:t>
            </a:r>
            <a:fld id="{DC0CC8DC-ABF0-4C3F-894A-0CD3115936C6}" type="slidenum">
              <a:rPr lang="en-US" smtClean="0"/>
              <a:pPr/>
              <a:t>15</a:t>
            </a:fld>
            <a:endParaRPr lang="en-US"/>
          </a:p>
        </p:txBody>
      </p:sp>
    </p:spTree>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1026"/>
          <p:cNvSpPr>
            <a:spLocks noGrp="1" noChangeArrowheads="1"/>
          </p:cNvSpPr>
          <p:nvPr>
            <p:ph type="title"/>
          </p:nvPr>
        </p:nvSpPr>
        <p:spPr/>
        <p:txBody>
          <a:bodyPr/>
          <a:lstStyle/>
          <a:p>
            <a:r>
              <a:rPr lang="en-GB"/>
              <a:t>Self Transitions</a:t>
            </a:r>
          </a:p>
        </p:txBody>
      </p:sp>
      <p:sp>
        <p:nvSpPr>
          <p:cNvPr id="447491" name="Rectangle 1027"/>
          <p:cNvSpPr>
            <a:spLocks noGrp="1" noChangeArrowheads="1"/>
          </p:cNvSpPr>
          <p:nvPr>
            <p:ph type="body" idx="1"/>
          </p:nvPr>
        </p:nvSpPr>
        <p:spPr/>
        <p:txBody>
          <a:bodyPr/>
          <a:lstStyle/>
          <a:p>
            <a:r>
              <a:rPr lang="en-US"/>
              <a:t>Event E (self transition) =&gt;</a:t>
            </a:r>
          </a:p>
          <a:p>
            <a:pPr lvl="1"/>
            <a:r>
              <a:rPr lang="en-US"/>
              <a:t>Stop activity A</a:t>
            </a:r>
          </a:p>
          <a:p>
            <a:pPr lvl="1"/>
            <a:r>
              <a:rPr lang="en-US"/>
              <a:t>Perform actions K, X, J</a:t>
            </a:r>
          </a:p>
          <a:p>
            <a:pPr lvl="1"/>
            <a:r>
              <a:rPr lang="en-US"/>
              <a:t>Start activity A</a:t>
            </a:r>
          </a:p>
          <a:p>
            <a:r>
              <a:rPr lang="en-GB"/>
              <a:t>Event F (internal transition) =&gt;</a:t>
            </a:r>
          </a:p>
          <a:p>
            <a:pPr lvl="1"/>
            <a:r>
              <a:rPr lang="en-GB"/>
              <a:t>Perform action Z</a:t>
            </a:r>
          </a:p>
        </p:txBody>
      </p:sp>
      <p:sp>
        <p:nvSpPr>
          <p:cNvPr id="447493" name="AutoShape 1029"/>
          <p:cNvSpPr>
            <a:spLocks noChangeArrowheads="1"/>
          </p:cNvSpPr>
          <p:nvPr/>
        </p:nvSpPr>
        <p:spPr bwMode="auto">
          <a:xfrm>
            <a:off x="2133600" y="3962400"/>
            <a:ext cx="2438400" cy="23622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endParaRPr lang="en-GB" sz="2000"/>
          </a:p>
        </p:txBody>
      </p:sp>
      <p:sp>
        <p:nvSpPr>
          <p:cNvPr id="447494" name="Text Box 1030"/>
          <p:cNvSpPr txBox="1">
            <a:spLocks noChangeArrowheads="1"/>
          </p:cNvSpPr>
          <p:nvPr/>
        </p:nvSpPr>
        <p:spPr bwMode="auto">
          <a:xfrm>
            <a:off x="2667000" y="4038600"/>
            <a:ext cx="1295400" cy="457200"/>
          </a:xfrm>
          <a:prstGeom prst="rect">
            <a:avLst/>
          </a:prstGeom>
          <a:noFill/>
          <a:ln w="12700">
            <a:noFill/>
            <a:miter lim="800000"/>
            <a:headEnd type="none" w="sm" len="sm"/>
            <a:tailEnd type="none" w="lg" len="lg"/>
          </a:ln>
          <a:effectLst/>
        </p:spPr>
        <p:txBody>
          <a:bodyPr>
            <a:spAutoFit/>
          </a:bodyPr>
          <a:lstStyle/>
          <a:p>
            <a:pPr>
              <a:spcBef>
                <a:spcPct val="50000"/>
              </a:spcBef>
            </a:pPr>
            <a:r>
              <a:rPr lang="en-GB">
                <a:solidFill>
                  <a:schemeClr val="tx2"/>
                </a:solidFill>
              </a:rPr>
              <a:t>State A</a:t>
            </a:r>
          </a:p>
        </p:txBody>
      </p:sp>
      <p:sp>
        <p:nvSpPr>
          <p:cNvPr id="447495" name="Text Box 1031"/>
          <p:cNvSpPr txBox="1">
            <a:spLocks noChangeArrowheads="1"/>
          </p:cNvSpPr>
          <p:nvPr/>
        </p:nvSpPr>
        <p:spPr bwMode="auto">
          <a:xfrm>
            <a:off x="2286000" y="4724400"/>
            <a:ext cx="2057400" cy="1466850"/>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do / activity A</a:t>
            </a:r>
          </a:p>
          <a:p>
            <a:pPr>
              <a:spcBef>
                <a:spcPct val="50000"/>
              </a:spcBef>
            </a:pPr>
            <a:r>
              <a:rPr lang="en-GB" sz="1800">
                <a:solidFill>
                  <a:schemeClr val="tx2"/>
                </a:solidFill>
              </a:rPr>
              <a:t>entry / action J</a:t>
            </a:r>
            <a:br>
              <a:rPr lang="en-GB" sz="1800">
                <a:solidFill>
                  <a:schemeClr val="tx2"/>
                </a:solidFill>
              </a:rPr>
            </a:br>
            <a:r>
              <a:rPr lang="en-GB" sz="1800">
                <a:solidFill>
                  <a:schemeClr val="tx2"/>
                </a:solidFill>
              </a:rPr>
              <a:t>exit / action K</a:t>
            </a:r>
          </a:p>
          <a:p>
            <a:pPr>
              <a:spcBef>
                <a:spcPct val="50000"/>
              </a:spcBef>
            </a:pPr>
            <a:r>
              <a:rPr lang="en-GB" sz="1800">
                <a:solidFill>
                  <a:schemeClr val="tx2"/>
                </a:solidFill>
              </a:rPr>
              <a:t>event F / action Z</a:t>
            </a:r>
          </a:p>
        </p:txBody>
      </p:sp>
      <p:sp>
        <p:nvSpPr>
          <p:cNvPr id="447501" name="Text Box 1037"/>
          <p:cNvSpPr txBox="1">
            <a:spLocks noChangeArrowheads="1"/>
          </p:cNvSpPr>
          <p:nvPr/>
        </p:nvSpPr>
        <p:spPr bwMode="auto">
          <a:xfrm>
            <a:off x="4648200" y="4114800"/>
            <a:ext cx="2362200" cy="366713"/>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event E / action X</a:t>
            </a:r>
          </a:p>
        </p:txBody>
      </p:sp>
      <p:grpSp>
        <p:nvGrpSpPr>
          <p:cNvPr id="447505" name="Group 1041"/>
          <p:cNvGrpSpPr>
            <a:grpSpLocks/>
          </p:cNvGrpSpPr>
          <p:nvPr/>
        </p:nvGrpSpPr>
        <p:grpSpPr bwMode="auto">
          <a:xfrm>
            <a:off x="4572000" y="4495800"/>
            <a:ext cx="2514600" cy="762000"/>
            <a:chOff x="2208" y="2880"/>
            <a:chExt cx="1584" cy="480"/>
          </a:xfrm>
        </p:grpSpPr>
        <p:sp>
          <p:nvSpPr>
            <p:cNvPr id="447500" name="Line 1036"/>
            <p:cNvSpPr>
              <a:spLocks noChangeShapeType="1"/>
            </p:cNvSpPr>
            <p:nvPr/>
          </p:nvSpPr>
          <p:spPr bwMode="auto">
            <a:xfrm flipH="1" flipV="1">
              <a:off x="2208" y="3360"/>
              <a:ext cx="1584"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447503" name="Line 1039"/>
            <p:cNvSpPr>
              <a:spLocks noChangeShapeType="1"/>
            </p:cNvSpPr>
            <p:nvPr/>
          </p:nvSpPr>
          <p:spPr bwMode="auto">
            <a:xfrm>
              <a:off x="3792" y="2880"/>
              <a:ext cx="0" cy="480"/>
            </a:xfrm>
            <a:prstGeom prst="line">
              <a:avLst/>
            </a:prstGeom>
            <a:noFill/>
            <a:ln w="12700">
              <a:solidFill>
                <a:schemeClr val="tx1"/>
              </a:solidFill>
              <a:round/>
              <a:headEnd type="none" w="sm" len="sm"/>
              <a:tailEnd type="none" w="lg" len="lg"/>
            </a:ln>
            <a:effectLst/>
          </p:spPr>
          <p:txBody>
            <a:bodyPr/>
            <a:lstStyle/>
            <a:p>
              <a:endParaRPr lang="en-GB"/>
            </a:p>
          </p:txBody>
        </p:sp>
        <p:sp>
          <p:nvSpPr>
            <p:cNvPr id="447504" name="Line 1040"/>
            <p:cNvSpPr>
              <a:spLocks noChangeShapeType="1"/>
            </p:cNvSpPr>
            <p:nvPr/>
          </p:nvSpPr>
          <p:spPr bwMode="auto">
            <a:xfrm>
              <a:off x="2208" y="2880"/>
              <a:ext cx="1584" cy="0"/>
            </a:xfrm>
            <a:prstGeom prst="line">
              <a:avLst/>
            </a:prstGeom>
            <a:noFill/>
            <a:ln w="12700">
              <a:solidFill>
                <a:schemeClr val="tx1"/>
              </a:solidFill>
              <a:round/>
              <a:headEnd type="none" w="sm" len="sm"/>
              <a:tailEnd type="none" w="lg" len="lg"/>
            </a:ln>
            <a:effectLst/>
          </p:spPr>
          <p:txBody>
            <a:bodyPr/>
            <a:lstStyle/>
            <a:p>
              <a:endParaRPr lang="en-GB"/>
            </a:p>
          </p:txBody>
        </p:sp>
      </p:grpSp>
      <p:sp>
        <p:nvSpPr>
          <p:cNvPr id="13" name="Slide Number Placeholder 12"/>
          <p:cNvSpPr>
            <a:spLocks noGrp="1"/>
          </p:cNvSpPr>
          <p:nvPr>
            <p:ph type="sldNum" sz="quarter" idx="12"/>
          </p:nvPr>
        </p:nvSpPr>
        <p:spPr/>
        <p:txBody>
          <a:bodyPr/>
          <a:lstStyle/>
          <a:p>
            <a:r>
              <a:rPr lang="en-US" smtClean="0"/>
              <a:t>Slide: </a:t>
            </a:r>
            <a:fld id="{DC0CC8DC-ABF0-4C3F-894A-0CD3115936C6}" type="slidenum">
              <a:rPr lang="en-US" smtClean="0"/>
              <a:pPr/>
              <a:t>16</a:t>
            </a:fld>
            <a:endParaRPr lang="en-US"/>
          </a:p>
        </p:txBody>
      </p:sp>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8" name="Rectangle 10"/>
          <p:cNvSpPr>
            <a:spLocks noChangeArrowheads="1"/>
          </p:cNvSpPr>
          <p:nvPr/>
        </p:nvSpPr>
        <p:spPr bwMode="auto">
          <a:xfrm>
            <a:off x="285750" y="2651125"/>
            <a:ext cx="9334500" cy="1130300"/>
          </a:xfrm>
          <a:prstGeom prst="rect">
            <a:avLst/>
          </a:prstGeom>
          <a:noFill/>
          <a:ln w="9525">
            <a:noFill/>
            <a:miter lim="800000"/>
            <a:headEnd/>
            <a:tailEnd/>
          </a:ln>
          <a:effectLst/>
        </p:spPr>
        <p:txBody>
          <a:bodyPr lIns="92075" tIns="46038" rIns="92075" bIns="46038">
            <a:spAutoFit/>
          </a:bodyPr>
          <a:lstStyle/>
          <a:p>
            <a:pPr algn="ctr"/>
            <a:r>
              <a:rPr lang="en-US" sz="3600" b="1" dirty="0" err="1">
                <a:solidFill>
                  <a:srgbClr val="000080"/>
                </a:solidFill>
              </a:rPr>
              <a:t>Statecharts</a:t>
            </a:r>
            <a:r>
              <a:rPr lang="en-US" sz="3600" b="1" dirty="0">
                <a:solidFill>
                  <a:srgbClr val="000080"/>
                </a:solidFill>
              </a:rPr>
              <a:t> - advanced</a:t>
            </a:r>
          </a:p>
          <a:p>
            <a:pPr algn="ctr"/>
            <a:endParaRPr lang="en-US" sz="1600" b="1" i="1" dirty="0">
              <a:solidFill>
                <a:srgbClr val="0000FF"/>
              </a:solidFill>
            </a:endParaRPr>
          </a:p>
          <a:p>
            <a:pPr algn="ctr"/>
            <a:endParaRPr lang="en-US" sz="1600" b="1" i="1" dirty="0">
              <a:solidFill>
                <a:srgbClr val="0000FF"/>
              </a:solidFill>
            </a:endParaRPr>
          </a:p>
        </p:txBody>
      </p:sp>
      <p:pic>
        <p:nvPicPr>
          <p:cNvPr id="416779" name="Picture 11" descr="D:\HRK Documents\Method\UML\UML Logo.T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09000" y="5334000"/>
            <a:ext cx="812800" cy="908050"/>
          </a:xfrm>
          <a:prstGeom prst="rect">
            <a:avLst/>
          </a:prstGeom>
          <a:noFill/>
          <a:ln w="9525">
            <a:noFill/>
            <a:miter lim="800000"/>
            <a:headEnd/>
            <a:tailEnd/>
          </a:ln>
        </p:spPr>
      </p:pic>
      <p:sp>
        <p:nvSpPr>
          <p:cNvPr id="13" name="Slide Number Placeholder 12"/>
          <p:cNvSpPr>
            <a:spLocks noGrp="1"/>
          </p:cNvSpPr>
          <p:nvPr>
            <p:ph type="sldNum" sz="quarter" idx="4"/>
          </p:nvPr>
        </p:nvSpPr>
        <p:spPr/>
        <p:txBody>
          <a:bodyPr/>
          <a:lstStyle/>
          <a:p>
            <a:r>
              <a:rPr lang="en-US" smtClean="0"/>
              <a:t>Slide: </a:t>
            </a:r>
            <a:fld id="{505B327A-396A-4F71-BCE0-757CDBA103E3}" type="slidenum">
              <a:rPr lang="en-US" smtClean="0"/>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a:t>Guard conditions</a:t>
            </a:r>
          </a:p>
        </p:txBody>
      </p:sp>
      <p:sp>
        <p:nvSpPr>
          <p:cNvPr id="418819" name="AutoShape 3"/>
          <p:cNvSpPr>
            <a:spLocks noChangeArrowheads="1"/>
          </p:cNvSpPr>
          <p:nvPr/>
        </p:nvSpPr>
        <p:spPr bwMode="auto">
          <a:xfrm>
            <a:off x="533400" y="4191000"/>
            <a:ext cx="2667000" cy="17526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US"/>
              <a:t>Spaces</a:t>
            </a:r>
          </a:p>
          <a:p>
            <a:pPr algn="ctr"/>
            <a:r>
              <a:rPr lang="en-US"/>
              <a:t> Available</a:t>
            </a:r>
          </a:p>
          <a:p>
            <a:pPr algn="ctr"/>
            <a:endParaRPr lang="en-US"/>
          </a:p>
          <a:p>
            <a:pPr algn="ctr"/>
            <a:endParaRPr lang="en-US"/>
          </a:p>
        </p:txBody>
      </p:sp>
      <p:sp>
        <p:nvSpPr>
          <p:cNvPr id="418820" name="AutoShape 4"/>
          <p:cNvSpPr>
            <a:spLocks noChangeArrowheads="1"/>
          </p:cNvSpPr>
          <p:nvPr/>
        </p:nvSpPr>
        <p:spPr bwMode="auto">
          <a:xfrm>
            <a:off x="7010400" y="4191000"/>
            <a:ext cx="1752600" cy="9906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US"/>
              <a:t>Full</a:t>
            </a:r>
          </a:p>
        </p:txBody>
      </p:sp>
      <p:sp>
        <p:nvSpPr>
          <p:cNvPr id="418821" name="Line 5"/>
          <p:cNvSpPr>
            <a:spLocks noChangeShapeType="1"/>
          </p:cNvSpPr>
          <p:nvPr/>
        </p:nvSpPr>
        <p:spPr bwMode="auto">
          <a:xfrm flipV="1">
            <a:off x="3200400" y="4724400"/>
            <a:ext cx="38100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18822" name="Text Box 6"/>
          <p:cNvSpPr txBox="1">
            <a:spLocks noChangeArrowheads="1"/>
          </p:cNvSpPr>
          <p:nvPr/>
        </p:nvSpPr>
        <p:spPr bwMode="auto">
          <a:xfrm>
            <a:off x="3200400" y="4343400"/>
            <a:ext cx="2573338" cy="304800"/>
          </a:xfrm>
          <a:prstGeom prst="rect">
            <a:avLst/>
          </a:prstGeom>
          <a:noFill/>
          <a:ln w="12700">
            <a:noFill/>
            <a:miter lim="800000"/>
            <a:headEnd type="none" w="sm" len="sm"/>
            <a:tailEnd type="none" w="sm" len="sm"/>
          </a:ln>
          <a:effectLst/>
        </p:spPr>
        <p:txBody>
          <a:bodyPr wrap="none">
            <a:spAutoFit/>
          </a:bodyPr>
          <a:lstStyle/>
          <a:p>
            <a:r>
              <a:rPr lang="en-US" sz="1400"/>
              <a:t>booking [delegates = capacity]</a:t>
            </a:r>
          </a:p>
        </p:txBody>
      </p:sp>
      <p:sp>
        <p:nvSpPr>
          <p:cNvPr id="418823" name="Text Box 7"/>
          <p:cNvSpPr txBox="1">
            <a:spLocks noChangeArrowheads="1"/>
          </p:cNvSpPr>
          <p:nvPr/>
        </p:nvSpPr>
        <p:spPr bwMode="auto">
          <a:xfrm>
            <a:off x="533400" y="5257800"/>
            <a:ext cx="2671763" cy="517525"/>
          </a:xfrm>
          <a:prstGeom prst="rect">
            <a:avLst/>
          </a:prstGeom>
          <a:noFill/>
          <a:ln w="12700">
            <a:noFill/>
            <a:miter lim="800000"/>
            <a:headEnd type="none" w="sm" len="sm"/>
            <a:tailEnd type="none" w="sm" len="sm"/>
          </a:ln>
          <a:effectLst/>
        </p:spPr>
        <p:txBody>
          <a:bodyPr wrap="none">
            <a:spAutoFit/>
          </a:bodyPr>
          <a:lstStyle/>
          <a:p>
            <a:r>
              <a:rPr lang="en-US" sz="1400"/>
              <a:t>booking [delegates &lt; capacity] /</a:t>
            </a:r>
          </a:p>
          <a:p>
            <a:r>
              <a:rPr lang="en-US" sz="1400"/>
              <a:t>add delagate</a:t>
            </a:r>
          </a:p>
        </p:txBody>
      </p:sp>
      <p:sp>
        <p:nvSpPr>
          <p:cNvPr id="418824" name="Text Box 8"/>
          <p:cNvSpPr txBox="1">
            <a:spLocks noChangeArrowheads="1"/>
          </p:cNvSpPr>
          <p:nvPr/>
        </p:nvSpPr>
        <p:spPr bwMode="auto">
          <a:xfrm>
            <a:off x="3886200" y="5334000"/>
            <a:ext cx="2514600" cy="409575"/>
          </a:xfrm>
          <a:prstGeom prst="rect">
            <a:avLst/>
          </a:prstGeom>
          <a:noFill/>
          <a:ln w="12700">
            <a:solidFill>
              <a:schemeClr val="tx2"/>
            </a:solidFill>
            <a:miter lim="800000"/>
            <a:headEnd type="none" w="sm" len="sm"/>
            <a:tailEnd type="none" w="lg" len="lg"/>
          </a:ln>
          <a:effectLst/>
        </p:spPr>
        <p:txBody>
          <a:bodyPr>
            <a:spAutoFit/>
          </a:bodyPr>
          <a:lstStyle/>
          <a:p>
            <a:pPr>
              <a:spcBef>
                <a:spcPct val="50000"/>
              </a:spcBef>
            </a:pPr>
            <a:r>
              <a:rPr lang="en-GB" sz="2000">
                <a:solidFill>
                  <a:schemeClr val="tx2"/>
                </a:solidFill>
              </a:rPr>
              <a:t>A training course</a:t>
            </a:r>
            <a:endParaRPr lang="en-GB" sz="2000"/>
          </a:p>
        </p:txBody>
      </p:sp>
      <p:sp>
        <p:nvSpPr>
          <p:cNvPr id="418825" name="Rectangle 9"/>
          <p:cNvSpPr>
            <a:spLocks noGrp="1" noChangeArrowheads="1"/>
          </p:cNvSpPr>
          <p:nvPr>
            <p:ph type="body" idx="1"/>
          </p:nvPr>
        </p:nvSpPr>
        <p:spPr>
          <a:xfrm>
            <a:off x="1066800" y="1143000"/>
            <a:ext cx="8231188" cy="2028825"/>
          </a:xfrm>
        </p:spPr>
        <p:txBody>
          <a:bodyPr/>
          <a:lstStyle/>
          <a:p>
            <a:r>
              <a:rPr lang="en-GB"/>
              <a:t>Qualifies whether to respond to event</a:t>
            </a:r>
          </a:p>
          <a:p>
            <a:r>
              <a:rPr lang="en-GB"/>
              <a:t>Boolean condition</a:t>
            </a:r>
          </a:p>
          <a:p>
            <a:r>
              <a:rPr lang="en-GB"/>
              <a:t>Evaluated when event is detected</a:t>
            </a:r>
          </a:p>
          <a:p>
            <a:r>
              <a:rPr lang="en-GB"/>
              <a:t>Actions/transition only occur if condition is true</a:t>
            </a:r>
          </a:p>
          <a:p>
            <a:r>
              <a:rPr lang="en-GB"/>
              <a:t>Allows same event to be associated with multiple responses</a:t>
            </a:r>
          </a:p>
        </p:txBody>
      </p:sp>
      <p:sp>
        <p:nvSpPr>
          <p:cNvPr id="11" name="Slide Number Placeholder 10"/>
          <p:cNvSpPr>
            <a:spLocks noGrp="1"/>
          </p:cNvSpPr>
          <p:nvPr>
            <p:ph type="sldNum" sz="quarter" idx="12"/>
          </p:nvPr>
        </p:nvSpPr>
        <p:spPr/>
        <p:txBody>
          <a:bodyPr/>
          <a:lstStyle/>
          <a:p>
            <a:r>
              <a:rPr lang="en-US" smtClean="0"/>
              <a:t>Slide: </a:t>
            </a:r>
            <a:fld id="{DC0CC8DC-ABF0-4C3F-894A-0CD3115936C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a:t>Sub-states</a:t>
            </a:r>
          </a:p>
        </p:txBody>
      </p:sp>
      <p:sp>
        <p:nvSpPr>
          <p:cNvPr id="420867" name="AutoShape 3"/>
          <p:cNvSpPr>
            <a:spLocks noChangeArrowheads="1"/>
          </p:cNvSpPr>
          <p:nvPr/>
        </p:nvSpPr>
        <p:spPr bwMode="auto">
          <a:xfrm>
            <a:off x="2971800" y="3505200"/>
            <a:ext cx="3413125" cy="1724025"/>
          </a:xfrm>
          <a:prstGeom prst="roundRect">
            <a:avLst>
              <a:gd name="adj" fmla="val 16667"/>
            </a:avLst>
          </a:prstGeom>
          <a:solidFill>
            <a:schemeClr val="bg1"/>
          </a:solidFill>
          <a:ln w="12700">
            <a:solidFill>
              <a:schemeClr val="tx1"/>
            </a:solidFill>
            <a:round/>
            <a:headEnd/>
            <a:tailEnd/>
          </a:ln>
          <a:effectLst/>
        </p:spPr>
        <p:txBody>
          <a:bodyPr anchor="ctr">
            <a:spAutoFit/>
          </a:bodyPr>
          <a:lstStyle/>
          <a:p>
            <a:pPr algn="ctr" eaLnBrk="1" hangingPunct="1">
              <a:spcBef>
                <a:spcPct val="50000"/>
              </a:spcBef>
            </a:pPr>
            <a:r>
              <a:rPr lang="en-US"/>
              <a:t>Super</a:t>
            </a:r>
          </a:p>
          <a:p>
            <a:pPr algn="ctr" eaLnBrk="1" hangingPunct="1">
              <a:spcBef>
                <a:spcPct val="50000"/>
              </a:spcBef>
            </a:pPr>
            <a:endParaRPr lang="en-US"/>
          </a:p>
          <a:p>
            <a:pPr algn="ctr" eaLnBrk="1" hangingPunct="1">
              <a:spcBef>
                <a:spcPct val="50000"/>
              </a:spcBef>
            </a:pPr>
            <a:endParaRPr lang="en-US"/>
          </a:p>
        </p:txBody>
      </p:sp>
      <p:sp>
        <p:nvSpPr>
          <p:cNvPr id="420868" name="AutoShape 4"/>
          <p:cNvSpPr>
            <a:spLocks noChangeArrowheads="1"/>
          </p:cNvSpPr>
          <p:nvPr/>
        </p:nvSpPr>
        <p:spPr bwMode="auto">
          <a:xfrm>
            <a:off x="3276600" y="4343400"/>
            <a:ext cx="950913" cy="511175"/>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Sub1</a:t>
            </a:r>
          </a:p>
        </p:txBody>
      </p:sp>
      <p:sp>
        <p:nvSpPr>
          <p:cNvPr id="420869" name="AutoShape 5"/>
          <p:cNvSpPr>
            <a:spLocks noChangeArrowheads="1"/>
          </p:cNvSpPr>
          <p:nvPr/>
        </p:nvSpPr>
        <p:spPr bwMode="auto">
          <a:xfrm>
            <a:off x="5029200" y="4343400"/>
            <a:ext cx="950913" cy="511175"/>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Sub2</a:t>
            </a:r>
          </a:p>
        </p:txBody>
      </p:sp>
      <p:sp>
        <p:nvSpPr>
          <p:cNvPr id="420870" name="Line 6"/>
          <p:cNvSpPr>
            <a:spLocks noChangeShapeType="1"/>
          </p:cNvSpPr>
          <p:nvPr/>
        </p:nvSpPr>
        <p:spPr bwMode="auto">
          <a:xfrm>
            <a:off x="4267200" y="4495800"/>
            <a:ext cx="7620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1" name="Line 7"/>
          <p:cNvSpPr>
            <a:spLocks noChangeShapeType="1"/>
          </p:cNvSpPr>
          <p:nvPr/>
        </p:nvSpPr>
        <p:spPr bwMode="auto">
          <a:xfrm flipH="1">
            <a:off x="4267200" y="4724400"/>
            <a:ext cx="7620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2" name="Oval 8"/>
          <p:cNvSpPr>
            <a:spLocks noChangeArrowheads="1"/>
          </p:cNvSpPr>
          <p:nvPr/>
        </p:nvSpPr>
        <p:spPr bwMode="auto">
          <a:xfrm>
            <a:off x="5791200" y="3581400"/>
            <a:ext cx="228600" cy="228600"/>
          </a:xfrm>
          <a:prstGeom prst="ellipse">
            <a:avLst/>
          </a:prstGeom>
          <a:solidFill>
            <a:schemeClr val="tx1"/>
          </a:solidFill>
          <a:ln w="12700">
            <a:solidFill>
              <a:schemeClr val="tx1"/>
            </a:solidFill>
            <a:round/>
            <a:headEnd type="none" w="sm" len="sm"/>
            <a:tailEnd type="none" w="lg" len="lg"/>
          </a:ln>
          <a:effectLst/>
        </p:spPr>
        <p:txBody>
          <a:bodyPr wrap="none" anchor="ctr"/>
          <a:lstStyle/>
          <a:p>
            <a:endParaRPr lang="en-GB"/>
          </a:p>
        </p:txBody>
      </p:sp>
      <p:sp>
        <p:nvSpPr>
          <p:cNvPr id="420873" name="Line 9"/>
          <p:cNvSpPr>
            <a:spLocks noChangeShapeType="1"/>
          </p:cNvSpPr>
          <p:nvPr/>
        </p:nvSpPr>
        <p:spPr bwMode="auto">
          <a:xfrm flipH="1">
            <a:off x="5715000" y="3810000"/>
            <a:ext cx="152400" cy="5334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4" name="Line 10"/>
          <p:cNvSpPr>
            <a:spLocks noChangeShapeType="1"/>
          </p:cNvSpPr>
          <p:nvPr/>
        </p:nvSpPr>
        <p:spPr bwMode="auto">
          <a:xfrm flipV="1">
            <a:off x="914400" y="4114800"/>
            <a:ext cx="20574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5" name="Line 11"/>
          <p:cNvSpPr>
            <a:spLocks noChangeShapeType="1"/>
          </p:cNvSpPr>
          <p:nvPr/>
        </p:nvSpPr>
        <p:spPr bwMode="auto">
          <a:xfrm flipV="1">
            <a:off x="1066800" y="4648200"/>
            <a:ext cx="22098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6" name="Line 12"/>
          <p:cNvSpPr>
            <a:spLocks noChangeShapeType="1"/>
          </p:cNvSpPr>
          <p:nvPr/>
        </p:nvSpPr>
        <p:spPr bwMode="auto">
          <a:xfrm>
            <a:off x="6019800" y="4495800"/>
            <a:ext cx="20574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7" name="Line 13"/>
          <p:cNvSpPr>
            <a:spLocks noChangeShapeType="1"/>
          </p:cNvSpPr>
          <p:nvPr/>
        </p:nvSpPr>
        <p:spPr bwMode="auto">
          <a:xfrm>
            <a:off x="6400800" y="4953000"/>
            <a:ext cx="22098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20878" name="Rectangle 14"/>
          <p:cNvSpPr>
            <a:spLocks noGrp="1" noChangeArrowheads="1"/>
          </p:cNvSpPr>
          <p:nvPr>
            <p:ph type="body" idx="1"/>
          </p:nvPr>
        </p:nvSpPr>
        <p:spPr>
          <a:xfrm>
            <a:off x="1066800" y="1143000"/>
            <a:ext cx="8231188" cy="2168525"/>
          </a:xfrm>
        </p:spPr>
        <p:txBody>
          <a:bodyPr/>
          <a:lstStyle/>
          <a:p>
            <a:r>
              <a:rPr lang="en-GB"/>
              <a:t>A state can be decomposed into sub-states</a:t>
            </a:r>
          </a:p>
          <a:p>
            <a:r>
              <a:rPr lang="en-GB"/>
              <a:t>One of the sub-states can be the default initial state </a:t>
            </a:r>
            <a:r>
              <a:rPr lang="en-GB" i="1" u="sng"/>
              <a:t>for that super-state</a:t>
            </a:r>
          </a:p>
          <a:p>
            <a:r>
              <a:rPr lang="en-GB"/>
              <a:t>Transitions can go to &amp; from super-state or sub-states</a:t>
            </a:r>
          </a:p>
          <a:p>
            <a:pPr lvl="1"/>
            <a:r>
              <a:rPr lang="en-GB"/>
              <a:t>entry/exit actions performed in defined sequence </a:t>
            </a:r>
          </a:p>
        </p:txBody>
      </p:sp>
      <p:sp>
        <p:nvSpPr>
          <p:cNvPr id="16" name="Slide Number Placeholder 15"/>
          <p:cNvSpPr>
            <a:spLocks noGrp="1"/>
          </p:cNvSpPr>
          <p:nvPr>
            <p:ph type="sldNum" sz="quarter" idx="12"/>
          </p:nvPr>
        </p:nvSpPr>
        <p:spPr/>
        <p:txBody>
          <a:bodyPr/>
          <a:lstStyle/>
          <a:p>
            <a:r>
              <a:rPr lang="en-US" smtClean="0"/>
              <a:t>Slide: </a:t>
            </a:r>
            <a:fld id="{DC0CC8DC-ABF0-4C3F-894A-0CD3115936C6}"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noFill/>
          <a:ln/>
        </p:spPr>
        <p:txBody>
          <a:bodyPr/>
          <a:lstStyle/>
          <a:p>
            <a:r>
              <a:rPr lang="en-US" dirty="0" smtClean="0"/>
              <a:t>Objectives</a:t>
            </a:r>
            <a:endParaRPr lang="en-US" dirty="0"/>
          </a:p>
        </p:txBody>
      </p:sp>
      <p:sp>
        <p:nvSpPr>
          <p:cNvPr id="388099" name="Rectangle 3"/>
          <p:cNvSpPr>
            <a:spLocks noGrp="1" noChangeArrowheads="1"/>
          </p:cNvSpPr>
          <p:nvPr>
            <p:ph type="body" idx="1"/>
          </p:nvPr>
        </p:nvSpPr>
        <p:spPr>
          <a:noFill/>
          <a:ln/>
        </p:spPr>
        <p:txBody>
          <a:bodyPr/>
          <a:lstStyle/>
          <a:p>
            <a:r>
              <a:rPr lang="en-US" dirty="0"/>
              <a:t>Learn the concepts for modeling object states</a:t>
            </a:r>
          </a:p>
          <a:p>
            <a:r>
              <a:rPr lang="en-US" dirty="0"/>
              <a:t>Learn </a:t>
            </a:r>
            <a:r>
              <a:rPr lang="en-US" dirty="0" err="1"/>
              <a:t>Statechart</a:t>
            </a:r>
            <a:r>
              <a:rPr lang="en-US" dirty="0"/>
              <a:t> notation to depict object state </a:t>
            </a:r>
            <a:r>
              <a:rPr lang="en-US" dirty="0" smtClean="0"/>
              <a:t>models</a:t>
            </a:r>
          </a:p>
          <a:p>
            <a:r>
              <a:rPr lang="en-US" dirty="0" smtClean="0"/>
              <a:t>Do some </a:t>
            </a:r>
            <a:r>
              <a:rPr lang="en-US" dirty="0" err="1" smtClean="0"/>
              <a:t>modelling</a:t>
            </a:r>
            <a:r>
              <a:rPr lang="en-US" dirty="0" smtClean="0"/>
              <a:t>…</a:t>
            </a:r>
            <a:endParaRPr lang="en-US" dirty="0"/>
          </a:p>
          <a:p>
            <a:r>
              <a:rPr lang="en-US" dirty="0"/>
              <a:t>Consider </a:t>
            </a:r>
            <a:r>
              <a:rPr lang="en-US" dirty="0" smtClean="0"/>
              <a:t>some issues…</a:t>
            </a:r>
            <a:endParaRPr lang="en-US" dirty="0"/>
          </a:p>
        </p:txBody>
      </p:sp>
      <p:sp>
        <p:nvSpPr>
          <p:cNvPr id="5" name="Slide Number Placeholder 4"/>
          <p:cNvSpPr>
            <a:spLocks noGrp="1"/>
          </p:cNvSpPr>
          <p:nvPr>
            <p:ph type="sldNum" sz="quarter" idx="12"/>
          </p:nvPr>
        </p:nvSpPr>
        <p:spPr/>
        <p:txBody>
          <a:bodyPr/>
          <a:lstStyle/>
          <a:p>
            <a:r>
              <a:rPr lang="en-US" smtClean="0"/>
              <a:t>Slide: </a:t>
            </a:r>
            <a:fld id="{DC0CC8DC-ABF0-4C3F-894A-0CD3115936C6}"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a:t>Concurrent sub-states</a:t>
            </a:r>
          </a:p>
        </p:txBody>
      </p:sp>
      <p:sp>
        <p:nvSpPr>
          <p:cNvPr id="422915" name="AutoShape 3"/>
          <p:cNvSpPr>
            <a:spLocks noChangeArrowheads="1"/>
          </p:cNvSpPr>
          <p:nvPr/>
        </p:nvSpPr>
        <p:spPr bwMode="auto">
          <a:xfrm>
            <a:off x="1524000" y="1676400"/>
            <a:ext cx="6796088" cy="3886200"/>
          </a:xfrm>
          <a:prstGeom prst="roundRect">
            <a:avLst>
              <a:gd name="adj" fmla="val 16648"/>
            </a:avLst>
          </a:prstGeom>
          <a:solidFill>
            <a:schemeClr val="bg1"/>
          </a:solidFill>
          <a:ln w="12700">
            <a:solidFill>
              <a:schemeClr val="tx1"/>
            </a:solidFill>
            <a:round/>
            <a:headEnd/>
            <a:tailEnd/>
          </a:ln>
          <a:effectLst/>
        </p:spPr>
        <p:txBody>
          <a:bodyPr wrap="none" anchor="ctr"/>
          <a:lstStyle/>
          <a:p>
            <a:endParaRPr lang="en-GB"/>
          </a:p>
        </p:txBody>
      </p:sp>
      <p:sp>
        <p:nvSpPr>
          <p:cNvPr id="422916" name="AutoShape 4"/>
          <p:cNvSpPr>
            <a:spLocks noChangeArrowheads="1"/>
          </p:cNvSpPr>
          <p:nvPr/>
        </p:nvSpPr>
        <p:spPr bwMode="auto">
          <a:xfrm>
            <a:off x="2597150" y="2971800"/>
            <a:ext cx="1609725" cy="762000"/>
          </a:xfrm>
          <a:prstGeom prst="roundRect">
            <a:avLst>
              <a:gd name="adj" fmla="val 16648"/>
            </a:avLst>
          </a:prstGeom>
          <a:noFill/>
          <a:ln w="12700">
            <a:solidFill>
              <a:schemeClr val="tx1"/>
            </a:solidFill>
            <a:round/>
            <a:headEnd/>
            <a:tailEnd/>
          </a:ln>
          <a:effectLst/>
        </p:spPr>
        <p:txBody>
          <a:bodyPr wrap="none" lIns="92075" tIns="46038" rIns="92075" bIns="46038" anchor="ctr"/>
          <a:lstStyle/>
          <a:p>
            <a:pPr algn="ctr" eaLnBrk="1" hangingPunct="1"/>
            <a:r>
              <a:rPr lang="en-US" sz="2000"/>
              <a:t>On Desk</a:t>
            </a:r>
          </a:p>
        </p:txBody>
      </p:sp>
      <p:sp>
        <p:nvSpPr>
          <p:cNvPr id="422917" name="AutoShape 5"/>
          <p:cNvSpPr>
            <a:spLocks noChangeArrowheads="1"/>
          </p:cNvSpPr>
          <p:nvPr/>
        </p:nvSpPr>
        <p:spPr bwMode="auto">
          <a:xfrm>
            <a:off x="2597150" y="4572000"/>
            <a:ext cx="1609725" cy="762000"/>
          </a:xfrm>
          <a:prstGeom prst="roundRect">
            <a:avLst>
              <a:gd name="adj" fmla="val 16648"/>
            </a:avLst>
          </a:prstGeom>
          <a:noFill/>
          <a:ln w="12700">
            <a:solidFill>
              <a:schemeClr val="tx1"/>
            </a:solidFill>
            <a:round/>
            <a:headEnd/>
            <a:tailEnd/>
          </a:ln>
          <a:effectLst/>
        </p:spPr>
        <p:txBody>
          <a:bodyPr wrap="none" lIns="92075" tIns="46038" rIns="92075" bIns="46038" anchor="ctr"/>
          <a:lstStyle/>
          <a:p>
            <a:pPr algn="ctr" eaLnBrk="1" hangingPunct="1"/>
            <a:r>
              <a:rPr lang="en-US" sz="2000"/>
              <a:t>On Floor</a:t>
            </a:r>
          </a:p>
        </p:txBody>
      </p:sp>
      <p:sp>
        <p:nvSpPr>
          <p:cNvPr id="422918" name="AutoShape 6"/>
          <p:cNvSpPr>
            <a:spLocks noChangeArrowheads="1"/>
          </p:cNvSpPr>
          <p:nvPr/>
        </p:nvSpPr>
        <p:spPr bwMode="auto">
          <a:xfrm>
            <a:off x="5637213" y="2971800"/>
            <a:ext cx="1609725" cy="762000"/>
          </a:xfrm>
          <a:prstGeom prst="roundRect">
            <a:avLst>
              <a:gd name="adj" fmla="val 16648"/>
            </a:avLst>
          </a:prstGeom>
          <a:noFill/>
          <a:ln w="12700">
            <a:solidFill>
              <a:schemeClr val="tx1"/>
            </a:solidFill>
            <a:round/>
            <a:headEnd/>
            <a:tailEnd/>
          </a:ln>
          <a:effectLst/>
        </p:spPr>
        <p:txBody>
          <a:bodyPr wrap="none" lIns="92075" tIns="46038" rIns="92075" bIns="46038" anchor="ctr"/>
          <a:lstStyle/>
          <a:p>
            <a:pPr algn="ctr" eaLnBrk="1" hangingPunct="1"/>
            <a:r>
              <a:rPr lang="en-US" sz="2000"/>
              <a:t>Light Off</a:t>
            </a:r>
          </a:p>
        </p:txBody>
      </p:sp>
      <p:sp>
        <p:nvSpPr>
          <p:cNvPr id="422919" name="AutoShape 7"/>
          <p:cNvSpPr>
            <a:spLocks noChangeArrowheads="1"/>
          </p:cNvSpPr>
          <p:nvPr/>
        </p:nvSpPr>
        <p:spPr bwMode="auto">
          <a:xfrm>
            <a:off x="5637213" y="4572000"/>
            <a:ext cx="1609725" cy="762000"/>
          </a:xfrm>
          <a:prstGeom prst="roundRect">
            <a:avLst>
              <a:gd name="adj" fmla="val 16648"/>
            </a:avLst>
          </a:prstGeom>
          <a:noFill/>
          <a:ln w="12700">
            <a:solidFill>
              <a:schemeClr val="tx1"/>
            </a:solidFill>
            <a:round/>
            <a:headEnd/>
            <a:tailEnd/>
          </a:ln>
          <a:effectLst/>
        </p:spPr>
        <p:txBody>
          <a:bodyPr wrap="none" lIns="92075" tIns="46038" rIns="92075" bIns="46038" anchor="ctr"/>
          <a:lstStyle/>
          <a:p>
            <a:pPr algn="ctr" eaLnBrk="1" hangingPunct="1"/>
            <a:r>
              <a:rPr lang="en-US" sz="2000"/>
              <a:t>Light On</a:t>
            </a:r>
          </a:p>
        </p:txBody>
      </p:sp>
      <p:sp>
        <p:nvSpPr>
          <p:cNvPr id="422920" name="Line 8"/>
          <p:cNvSpPr>
            <a:spLocks noChangeShapeType="1"/>
          </p:cNvSpPr>
          <p:nvPr/>
        </p:nvSpPr>
        <p:spPr bwMode="auto">
          <a:xfrm>
            <a:off x="4922838" y="2365375"/>
            <a:ext cx="0" cy="3197225"/>
          </a:xfrm>
          <a:prstGeom prst="line">
            <a:avLst/>
          </a:prstGeom>
          <a:noFill/>
          <a:ln w="12700">
            <a:solidFill>
              <a:schemeClr val="tx1"/>
            </a:solidFill>
            <a:prstDash val="lgDash"/>
            <a:round/>
            <a:headEnd type="none" w="sm" len="sm"/>
            <a:tailEnd type="none" w="sm" len="sm"/>
          </a:ln>
          <a:effectLst/>
        </p:spPr>
        <p:txBody>
          <a:bodyPr wrap="none" anchor="ctr"/>
          <a:lstStyle/>
          <a:p>
            <a:endParaRPr lang="en-GB"/>
          </a:p>
        </p:txBody>
      </p:sp>
      <p:sp>
        <p:nvSpPr>
          <p:cNvPr id="422921" name="Line 9"/>
          <p:cNvSpPr>
            <a:spLocks noChangeShapeType="1"/>
          </p:cNvSpPr>
          <p:nvPr/>
        </p:nvSpPr>
        <p:spPr bwMode="auto">
          <a:xfrm>
            <a:off x="2155825" y="2746375"/>
            <a:ext cx="530225" cy="301625"/>
          </a:xfrm>
          <a:prstGeom prst="line">
            <a:avLst/>
          </a:prstGeom>
          <a:noFill/>
          <a:ln w="12700">
            <a:solidFill>
              <a:schemeClr val="tx1"/>
            </a:solidFill>
            <a:round/>
            <a:headEnd type="none" w="sm" len="sm"/>
            <a:tailEnd type="stealth" w="med" len="med"/>
          </a:ln>
          <a:effectLst/>
        </p:spPr>
        <p:txBody>
          <a:bodyPr wrap="none" anchor="ctr"/>
          <a:lstStyle/>
          <a:p>
            <a:endParaRPr lang="en-GB"/>
          </a:p>
        </p:txBody>
      </p:sp>
      <p:sp>
        <p:nvSpPr>
          <p:cNvPr id="422922" name="Oval 10"/>
          <p:cNvSpPr>
            <a:spLocks noChangeArrowheads="1"/>
          </p:cNvSpPr>
          <p:nvPr/>
        </p:nvSpPr>
        <p:spPr bwMode="auto">
          <a:xfrm>
            <a:off x="2060575" y="2667000"/>
            <a:ext cx="269875" cy="228600"/>
          </a:xfrm>
          <a:prstGeom prst="ellipse">
            <a:avLst/>
          </a:prstGeom>
          <a:solidFill>
            <a:schemeClr val="tx1"/>
          </a:solidFill>
          <a:ln w="12700">
            <a:solidFill>
              <a:schemeClr val="tx1"/>
            </a:solidFill>
            <a:round/>
            <a:headEnd/>
            <a:tailEnd/>
          </a:ln>
          <a:effectLst/>
        </p:spPr>
        <p:txBody>
          <a:bodyPr wrap="none" anchor="ctr"/>
          <a:lstStyle/>
          <a:p>
            <a:endParaRPr lang="en-GB"/>
          </a:p>
        </p:txBody>
      </p:sp>
      <p:sp>
        <p:nvSpPr>
          <p:cNvPr id="422923" name="Line 11"/>
          <p:cNvSpPr>
            <a:spLocks noChangeShapeType="1"/>
          </p:cNvSpPr>
          <p:nvPr/>
        </p:nvSpPr>
        <p:spPr bwMode="auto">
          <a:xfrm flipH="1">
            <a:off x="7251700" y="2746375"/>
            <a:ext cx="530225" cy="301625"/>
          </a:xfrm>
          <a:prstGeom prst="line">
            <a:avLst/>
          </a:prstGeom>
          <a:noFill/>
          <a:ln w="12700">
            <a:solidFill>
              <a:schemeClr val="tx1"/>
            </a:solidFill>
            <a:round/>
            <a:headEnd type="none" w="sm" len="sm"/>
            <a:tailEnd type="stealth" w="med" len="med"/>
          </a:ln>
          <a:effectLst/>
        </p:spPr>
        <p:txBody>
          <a:bodyPr wrap="none" anchor="ctr"/>
          <a:lstStyle/>
          <a:p>
            <a:endParaRPr lang="en-GB"/>
          </a:p>
        </p:txBody>
      </p:sp>
      <p:sp>
        <p:nvSpPr>
          <p:cNvPr id="422924" name="Oval 12"/>
          <p:cNvSpPr>
            <a:spLocks noChangeArrowheads="1"/>
          </p:cNvSpPr>
          <p:nvPr/>
        </p:nvSpPr>
        <p:spPr bwMode="auto">
          <a:xfrm flipH="1">
            <a:off x="7693025" y="2667000"/>
            <a:ext cx="269875" cy="228600"/>
          </a:xfrm>
          <a:prstGeom prst="ellipse">
            <a:avLst/>
          </a:prstGeom>
          <a:solidFill>
            <a:schemeClr val="tx1"/>
          </a:solidFill>
          <a:ln w="12700">
            <a:solidFill>
              <a:schemeClr val="tx1"/>
            </a:solidFill>
            <a:round/>
            <a:headEnd/>
            <a:tailEnd/>
          </a:ln>
          <a:effectLst/>
        </p:spPr>
        <p:txBody>
          <a:bodyPr wrap="none" anchor="ctr"/>
          <a:lstStyle/>
          <a:p>
            <a:endParaRPr lang="en-GB"/>
          </a:p>
        </p:txBody>
      </p:sp>
      <p:sp>
        <p:nvSpPr>
          <p:cNvPr id="422925" name="Line 13"/>
          <p:cNvSpPr>
            <a:spLocks noChangeShapeType="1"/>
          </p:cNvSpPr>
          <p:nvPr/>
        </p:nvSpPr>
        <p:spPr bwMode="auto">
          <a:xfrm>
            <a:off x="3044825" y="3736975"/>
            <a:ext cx="0" cy="835025"/>
          </a:xfrm>
          <a:prstGeom prst="line">
            <a:avLst/>
          </a:prstGeom>
          <a:noFill/>
          <a:ln w="12700">
            <a:solidFill>
              <a:schemeClr val="tx1"/>
            </a:solidFill>
            <a:round/>
            <a:headEnd type="none" w="sm" len="sm"/>
            <a:tailEnd type="stealth" w="med" len="med"/>
          </a:ln>
          <a:effectLst/>
        </p:spPr>
        <p:txBody>
          <a:bodyPr wrap="none" anchor="ctr"/>
          <a:lstStyle/>
          <a:p>
            <a:endParaRPr lang="en-GB"/>
          </a:p>
        </p:txBody>
      </p:sp>
      <p:sp>
        <p:nvSpPr>
          <p:cNvPr id="422926" name="Line 14"/>
          <p:cNvSpPr>
            <a:spLocks noChangeShapeType="1"/>
          </p:cNvSpPr>
          <p:nvPr/>
        </p:nvSpPr>
        <p:spPr bwMode="auto">
          <a:xfrm flipV="1">
            <a:off x="3759200" y="3735388"/>
            <a:ext cx="0" cy="835025"/>
          </a:xfrm>
          <a:prstGeom prst="line">
            <a:avLst/>
          </a:prstGeom>
          <a:noFill/>
          <a:ln w="12700">
            <a:solidFill>
              <a:schemeClr val="tx1"/>
            </a:solidFill>
            <a:round/>
            <a:headEnd type="none" w="sm" len="sm"/>
            <a:tailEnd type="stealth" w="med" len="med"/>
          </a:ln>
          <a:effectLst/>
        </p:spPr>
        <p:txBody>
          <a:bodyPr wrap="none" anchor="ctr"/>
          <a:lstStyle/>
          <a:p>
            <a:endParaRPr lang="en-GB"/>
          </a:p>
        </p:txBody>
      </p:sp>
      <p:sp>
        <p:nvSpPr>
          <p:cNvPr id="422927" name="Line 15"/>
          <p:cNvSpPr>
            <a:spLocks noChangeShapeType="1"/>
          </p:cNvSpPr>
          <p:nvPr/>
        </p:nvSpPr>
        <p:spPr bwMode="auto">
          <a:xfrm>
            <a:off x="6084888" y="3736975"/>
            <a:ext cx="0" cy="835025"/>
          </a:xfrm>
          <a:prstGeom prst="line">
            <a:avLst/>
          </a:prstGeom>
          <a:noFill/>
          <a:ln w="12700">
            <a:solidFill>
              <a:schemeClr val="tx1"/>
            </a:solidFill>
            <a:round/>
            <a:headEnd type="none" w="sm" len="sm"/>
            <a:tailEnd type="stealth" w="med" len="med"/>
          </a:ln>
          <a:effectLst/>
        </p:spPr>
        <p:txBody>
          <a:bodyPr wrap="none" anchor="ctr"/>
          <a:lstStyle/>
          <a:p>
            <a:endParaRPr lang="en-GB"/>
          </a:p>
        </p:txBody>
      </p:sp>
      <p:sp>
        <p:nvSpPr>
          <p:cNvPr id="422928" name="Line 16"/>
          <p:cNvSpPr>
            <a:spLocks noChangeShapeType="1"/>
          </p:cNvSpPr>
          <p:nvPr/>
        </p:nvSpPr>
        <p:spPr bwMode="auto">
          <a:xfrm flipV="1">
            <a:off x="6710363" y="3735388"/>
            <a:ext cx="0" cy="835025"/>
          </a:xfrm>
          <a:prstGeom prst="line">
            <a:avLst/>
          </a:prstGeom>
          <a:noFill/>
          <a:ln w="12700">
            <a:solidFill>
              <a:schemeClr val="tx1"/>
            </a:solidFill>
            <a:round/>
            <a:headEnd type="none" w="sm" len="sm"/>
            <a:tailEnd type="stealth" w="med" len="med"/>
          </a:ln>
          <a:effectLst/>
        </p:spPr>
        <p:txBody>
          <a:bodyPr wrap="none" anchor="ctr"/>
          <a:lstStyle/>
          <a:p>
            <a:endParaRPr lang="en-GB"/>
          </a:p>
        </p:txBody>
      </p:sp>
      <p:sp>
        <p:nvSpPr>
          <p:cNvPr id="422929" name="Line 17"/>
          <p:cNvSpPr>
            <a:spLocks noChangeShapeType="1"/>
          </p:cNvSpPr>
          <p:nvPr/>
        </p:nvSpPr>
        <p:spPr bwMode="auto">
          <a:xfrm>
            <a:off x="1528763" y="2362200"/>
            <a:ext cx="6789737" cy="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422930" name="Rectangle 18"/>
          <p:cNvSpPr>
            <a:spLocks noChangeArrowheads="1"/>
          </p:cNvSpPr>
          <p:nvPr/>
        </p:nvSpPr>
        <p:spPr bwMode="auto">
          <a:xfrm>
            <a:off x="2865438" y="1754188"/>
            <a:ext cx="3273425" cy="519112"/>
          </a:xfrm>
          <a:prstGeom prst="rect">
            <a:avLst/>
          </a:prstGeom>
          <a:noFill/>
          <a:ln w="9525">
            <a:noFill/>
            <a:miter lim="800000"/>
            <a:headEnd/>
            <a:tailEnd/>
          </a:ln>
          <a:effectLst/>
        </p:spPr>
        <p:txBody>
          <a:bodyPr wrap="none" lIns="92075" tIns="46038" rIns="92075" bIns="46038">
            <a:spAutoFit/>
          </a:bodyPr>
          <a:lstStyle/>
          <a:p>
            <a:pPr eaLnBrk="1" hangingPunct="1"/>
            <a:r>
              <a:rPr lang="en-US" sz="2800"/>
              <a:t>Overhead Projector</a:t>
            </a:r>
          </a:p>
        </p:txBody>
      </p:sp>
      <p:sp>
        <p:nvSpPr>
          <p:cNvPr id="20" name="Slide Number Placeholder 19"/>
          <p:cNvSpPr>
            <a:spLocks noGrp="1"/>
          </p:cNvSpPr>
          <p:nvPr>
            <p:ph type="sldNum" sz="quarter" idx="12"/>
          </p:nvPr>
        </p:nvSpPr>
        <p:spPr/>
        <p:txBody>
          <a:bodyPr/>
          <a:lstStyle/>
          <a:p>
            <a:r>
              <a:rPr lang="en-US" smtClean="0"/>
              <a:t>Slide: </a:t>
            </a:r>
            <a:fld id="{8E3E7EF5-1D04-4334-9510-70F332134E1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a:t>State explosions</a:t>
            </a:r>
          </a:p>
        </p:txBody>
      </p:sp>
      <p:sp>
        <p:nvSpPr>
          <p:cNvPr id="449539" name="AutoShape 3"/>
          <p:cNvSpPr>
            <a:spLocks noChangeArrowheads="1"/>
          </p:cNvSpPr>
          <p:nvPr/>
        </p:nvSpPr>
        <p:spPr bwMode="auto">
          <a:xfrm>
            <a:off x="4267200" y="1828800"/>
            <a:ext cx="15811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off</a:t>
            </a:r>
            <a:br>
              <a:rPr lang="en-US" sz="1800"/>
            </a:br>
            <a:r>
              <a:rPr lang="en-US" sz="1800"/>
              <a:t>Italics off</a:t>
            </a:r>
            <a:br>
              <a:rPr lang="en-US" sz="1800"/>
            </a:br>
            <a:r>
              <a:rPr lang="en-US" sz="1800"/>
              <a:t>Underline off</a:t>
            </a:r>
          </a:p>
        </p:txBody>
      </p:sp>
      <p:sp>
        <p:nvSpPr>
          <p:cNvPr id="449540" name="AutoShape 4"/>
          <p:cNvSpPr>
            <a:spLocks noChangeArrowheads="1"/>
          </p:cNvSpPr>
          <p:nvPr/>
        </p:nvSpPr>
        <p:spPr bwMode="auto">
          <a:xfrm>
            <a:off x="7178675" y="1892300"/>
            <a:ext cx="15811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off</a:t>
            </a:r>
            <a:br>
              <a:rPr lang="en-US" sz="1800"/>
            </a:br>
            <a:r>
              <a:rPr lang="en-US" sz="1800"/>
              <a:t>Italics on</a:t>
            </a:r>
            <a:br>
              <a:rPr lang="en-US" sz="1800"/>
            </a:br>
            <a:r>
              <a:rPr lang="en-US" sz="1800"/>
              <a:t>Underline off</a:t>
            </a:r>
          </a:p>
        </p:txBody>
      </p:sp>
      <p:sp>
        <p:nvSpPr>
          <p:cNvPr id="449541" name="AutoShape 5"/>
          <p:cNvSpPr>
            <a:spLocks noChangeArrowheads="1"/>
          </p:cNvSpPr>
          <p:nvPr/>
        </p:nvSpPr>
        <p:spPr bwMode="auto">
          <a:xfrm>
            <a:off x="4267200" y="4800600"/>
            <a:ext cx="16446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off</a:t>
            </a:r>
            <a:br>
              <a:rPr lang="en-US" sz="1800"/>
            </a:br>
            <a:r>
              <a:rPr lang="en-US" sz="1800"/>
              <a:t>Italics off</a:t>
            </a:r>
            <a:br>
              <a:rPr lang="en-US" sz="1800"/>
            </a:br>
            <a:r>
              <a:rPr lang="en-US" sz="1800"/>
              <a:t>Underline on </a:t>
            </a:r>
          </a:p>
        </p:txBody>
      </p:sp>
      <p:sp>
        <p:nvSpPr>
          <p:cNvPr id="449542" name="AutoShape 6"/>
          <p:cNvSpPr>
            <a:spLocks noChangeArrowheads="1"/>
          </p:cNvSpPr>
          <p:nvPr/>
        </p:nvSpPr>
        <p:spPr bwMode="auto">
          <a:xfrm>
            <a:off x="1371600" y="1828800"/>
            <a:ext cx="15811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on</a:t>
            </a:r>
            <a:br>
              <a:rPr lang="en-US" sz="1800"/>
            </a:br>
            <a:r>
              <a:rPr lang="en-US" sz="1800"/>
              <a:t>Italics off</a:t>
            </a:r>
            <a:br>
              <a:rPr lang="en-US" sz="1800"/>
            </a:br>
            <a:r>
              <a:rPr lang="en-US" sz="1800"/>
              <a:t>Underline off</a:t>
            </a:r>
          </a:p>
        </p:txBody>
      </p:sp>
      <p:sp>
        <p:nvSpPr>
          <p:cNvPr id="449543" name="AutoShape 7"/>
          <p:cNvSpPr>
            <a:spLocks noChangeArrowheads="1"/>
          </p:cNvSpPr>
          <p:nvPr/>
        </p:nvSpPr>
        <p:spPr bwMode="auto">
          <a:xfrm>
            <a:off x="7162800" y="5105400"/>
            <a:ext cx="15811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on</a:t>
            </a:r>
            <a:br>
              <a:rPr lang="en-US" sz="1800"/>
            </a:br>
            <a:r>
              <a:rPr lang="en-US" sz="1800"/>
              <a:t>Italics on</a:t>
            </a:r>
            <a:br>
              <a:rPr lang="en-US" sz="1800"/>
            </a:br>
            <a:r>
              <a:rPr lang="en-US" sz="1800"/>
              <a:t>Underline off</a:t>
            </a:r>
          </a:p>
        </p:txBody>
      </p:sp>
      <p:sp>
        <p:nvSpPr>
          <p:cNvPr id="449544" name="AutoShape 8"/>
          <p:cNvSpPr>
            <a:spLocks noChangeArrowheads="1"/>
          </p:cNvSpPr>
          <p:nvPr/>
        </p:nvSpPr>
        <p:spPr bwMode="auto">
          <a:xfrm>
            <a:off x="1371600" y="3505200"/>
            <a:ext cx="16446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on</a:t>
            </a:r>
            <a:br>
              <a:rPr lang="en-US" sz="1800"/>
            </a:br>
            <a:r>
              <a:rPr lang="en-US" sz="1800"/>
              <a:t>Italics off</a:t>
            </a:r>
            <a:br>
              <a:rPr lang="en-US" sz="1800"/>
            </a:br>
            <a:r>
              <a:rPr lang="en-US" sz="1800"/>
              <a:t>Underline on </a:t>
            </a:r>
          </a:p>
        </p:txBody>
      </p:sp>
      <p:sp>
        <p:nvSpPr>
          <p:cNvPr id="449545" name="AutoShape 9"/>
          <p:cNvSpPr>
            <a:spLocks noChangeArrowheads="1"/>
          </p:cNvSpPr>
          <p:nvPr/>
        </p:nvSpPr>
        <p:spPr bwMode="auto">
          <a:xfrm>
            <a:off x="1371600" y="5181600"/>
            <a:ext cx="16446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on</a:t>
            </a:r>
            <a:br>
              <a:rPr lang="en-US" sz="1800"/>
            </a:br>
            <a:r>
              <a:rPr lang="en-US" sz="1800"/>
              <a:t>Italics on</a:t>
            </a:r>
            <a:br>
              <a:rPr lang="en-US" sz="1800"/>
            </a:br>
            <a:r>
              <a:rPr lang="en-US" sz="1800"/>
              <a:t>Underline on </a:t>
            </a:r>
          </a:p>
        </p:txBody>
      </p:sp>
      <p:sp>
        <p:nvSpPr>
          <p:cNvPr id="449546" name="AutoShape 10"/>
          <p:cNvSpPr>
            <a:spLocks noChangeArrowheads="1"/>
          </p:cNvSpPr>
          <p:nvPr/>
        </p:nvSpPr>
        <p:spPr bwMode="auto">
          <a:xfrm>
            <a:off x="7162800" y="3429000"/>
            <a:ext cx="1644650" cy="1020763"/>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sz="1800"/>
              <a:t>Bold off</a:t>
            </a:r>
            <a:br>
              <a:rPr lang="en-US" sz="1800"/>
            </a:br>
            <a:r>
              <a:rPr lang="en-US" sz="1800"/>
              <a:t>Italics on</a:t>
            </a:r>
            <a:br>
              <a:rPr lang="en-US" sz="1800"/>
            </a:br>
            <a:r>
              <a:rPr lang="en-US" sz="1800"/>
              <a:t>Underline on </a:t>
            </a:r>
          </a:p>
        </p:txBody>
      </p:sp>
      <p:sp>
        <p:nvSpPr>
          <p:cNvPr id="449547" name="Text Box 11"/>
          <p:cNvSpPr txBox="1">
            <a:spLocks noChangeArrowheads="1"/>
          </p:cNvSpPr>
          <p:nvPr/>
        </p:nvSpPr>
        <p:spPr bwMode="auto">
          <a:xfrm>
            <a:off x="1371600" y="914400"/>
            <a:ext cx="4953000" cy="409575"/>
          </a:xfrm>
          <a:prstGeom prst="rect">
            <a:avLst/>
          </a:prstGeom>
          <a:noFill/>
          <a:ln w="12700">
            <a:solidFill>
              <a:schemeClr val="tx2"/>
            </a:solidFill>
            <a:miter lim="800000"/>
            <a:headEnd type="none" w="sm" len="sm"/>
            <a:tailEnd type="none" w="lg" len="lg"/>
          </a:ln>
          <a:effectLst/>
        </p:spPr>
        <p:txBody>
          <a:bodyPr>
            <a:spAutoFit/>
          </a:bodyPr>
          <a:lstStyle/>
          <a:p>
            <a:pPr>
              <a:spcBef>
                <a:spcPct val="50000"/>
              </a:spcBef>
            </a:pPr>
            <a:r>
              <a:rPr lang="en-GB" sz="2000">
                <a:solidFill>
                  <a:schemeClr val="tx2"/>
                </a:solidFill>
              </a:rPr>
              <a:t>A text item – most transitions not shown!</a:t>
            </a:r>
          </a:p>
        </p:txBody>
      </p:sp>
      <p:sp>
        <p:nvSpPr>
          <p:cNvPr id="449548" name="Line 12"/>
          <p:cNvSpPr>
            <a:spLocks noChangeShapeType="1"/>
          </p:cNvSpPr>
          <p:nvPr/>
        </p:nvSpPr>
        <p:spPr bwMode="auto">
          <a:xfrm>
            <a:off x="5867400" y="2057400"/>
            <a:ext cx="1295400"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49" name="Line 13"/>
          <p:cNvSpPr>
            <a:spLocks noChangeShapeType="1"/>
          </p:cNvSpPr>
          <p:nvPr/>
        </p:nvSpPr>
        <p:spPr bwMode="auto">
          <a:xfrm flipH="1">
            <a:off x="4648200" y="2895600"/>
            <a:ext cx="0" cy="19050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51" name="Line 15"/>
          <p:cNvSpPr>
            <a:spLocks noChangeShapeType="1"/>
          </p:cNvSpPr>
          <p:nvPr/>
        </p:nvSpPr>
        <p:spPr bwMode="auto">
          <a:xfrm flipH="1">
            <a:off x="2971800" y="2057400"/>
            <a:ext cx="1295400"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56" name="Text Box 20"/>
          <p:cNvSpPr txBox="1">
            <a:spLocks noChangeArrowheads="1"/>
          </p:cNvSpPr>
          <p:nvPr/>
        </p:nvSpPr>
        <p:spPr bwMode="auto">
          <a:xfrm>
            <a:off x="3276600" y="16764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B</a:t>
            </a:r>
            <a:r>
              <a:rPr lang="en-GB" sz="2000"/>
              <a:t> </a:t>
            </a:r>
          </a:p>
        </p:txBody>
      </p:sp>
      <p:sp>
        <p:nvSpPr>
          <p:cNvPr id="449557" name="Text Box 21"/>
          <p:cNvSpPr txBox="1">
            <a:spLocks noChangeArrowheads="1"/>
          </p:cNvSpPr>
          <p:nvPr/>
        </p:nvSpPr>
        <p:spPr bwMode="auto">
          <a:xfrm>
            <a:off x="6096000" y="16764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i="1"/>
              <a:t>I</a:t>
            </a:r>
            <a:r>
              <a:rPr lang="en-GB" sz="2000"/>
              <a:t> </a:t>
            </a:r>
          </a:p>
        </p:txBody>
      </p:sp>
      <p:sp>
        <p:nvSpPr>
          <p:cNvPr id="449558" name="Text Box 22"/>
          <p:cNvSpPr txBox="1">
            <a:spLocks noChangeArrowheads="1"/>
          </p:cNvSpPr>
          <p:nvPr/>
        </p:nvSpPr>
        <p:spPr bwMode="auto">
          <a:xfrm>
            <a:off x="4648200" y="37338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u="sng"/>
              <a:t>U</a:t>
            </a:r>
            <a:r>
              <a:rPr lang="en-GB" sz="2000"/>
              <a:t> </a:t>
            </a:r>
          </a:p>
        </p:txBody>
      </p:sp>
      <p:sp>
        <p:nvSpPr>
          <p:cNvPr id="449559" name="Line 23"/>
          <p:cNvSpPr>
            <a:spLocks noChangeShapeType="1"/>
          </p:cNvSpPr>
          <p:nvPr/>
        </p:nvSpPr>
        <p:spPr bwMode="auto">
          <a:xfrm>
            <a:off x="2971800" y="2590800"/>
            <a:ext cx="1295400"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60" name="Text Box 24"/>
          <p:cNvSpPr txBox="1">
            <a:spLocks noChangeArrowheads="1"/>
          </p:cNvSpPr>
          <p:nvPr/>
        </p:nvSpPr>
        <p:spPr bwMode="auto">
          <a:xfrm>
            <a:off x="3276600" y="22098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B</a:t>
            </a:r>
            <a:r>
              <a:rPr lang="en-GB" sz="2000"/>
              <a:t> </a:t>
            </a:r>
          </a:p>
        </p:txBody>
      </p:sp>
      <p:sp>
        <p:nvSpPr>
          <p:cNvPr id="449561" name="Text Box 25"/>
          <p:cNvSpPr txBox="1">
            <a:spLocks noChangeArrowheads="1"/>
          </p:cNvSpPr>
          <p:nvPr/>
        </p:nvSpPr>
        <p:spPr bwMode="auto">
          <a:xfrm>
            <a:off x="6172200" y="22098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i="1"/>
              <a:t>I</a:t>
            </a:r>
            <a:r>
              <a:rPr lang="en-GB" sz="2000"/>
              <a:t> </a:t>
            </a:r>
          </a:p>
        </p:txBody>
      </p:sp>
      <p:sp>
        <p:nvSpPr>
          <p:cNvPr id="449562" name="Line 26"/>
          <p:cNvSpPr>
            <a:spLocks noChangeShapeType="1"/>
          </p:cNvSpPr>
          <p:nvPr/>
        </p:nvSpPr>
        <p:spPr bwMode="auto">
          <a:xfrm flipH="1">
            <a:off x="5867400" y="2514600"/>
            <a:ext cx="1295400"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63" name="Text Box 27"/>
          <p:cNvSpPr txBox="1">
            <a:spLocks noChangeArrowheads="1"/>
          </p:cNvSpPr>
          <p:nvPr/>
        </p:nvSpPr>
        <p:spPr bwMode="auto">
          <a:xfrm>
            <a:off x="5410200" y="37338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u="sng"/>
              <a:t>U</a:t>
            </a:r>
            <a:r>
              <a:rPr lang="en-GB" sz="2000"/>
              <a:t> </a:t>
            </a:r>
          </a:p>
        </p:txBody>
      </p:sp>
      <p:sp>
        <p:nvSpPr>
          <p:cNvPr id="449564" name="Line 28"/>
          <p:cNvSpPr>
            <a:spLocks noChangeShapeType="1"/>
          </p:cNvSpPr>
          <p:nvPr/>
        </p:nvSpPr>
        <p:spPr bwMode="auto">
          <a:xfrm flipV="1">
            <a:off x="5410200" y="2819400"/>
            <a:ext cx="0" cy="19812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65" name="Line 29"/>
          <p:cNvSpPr>
            <a:spLocks noChangeShapeType="1"/>
          </p:cNvSpPr>
          <p:nvPr/>
        </p:nvSpPr>
        <p:spPr bwMode="auto">
          <a:xfrm>
            <a:off x="1752600" y="2819400"/>
            <a:ext cx="0" cy="6858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66" name="Line 30"/>
          <p:cNvSpPr>
            <a:spLocks noChangeShapeType="1"/>
          </p:cNvSpPr>
          <p:nvPr/>
        </p:nvSpPr>
        <p:spPr bwMode="auto">
          <a:xfrm flipV="1">
            <a:off x="2438400" y="2819400"/>
            <a:ext cx="0" cy="6858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67" name="Text Box 31"/>
          <p:cNvSpPr txBox="1">
            <a:spLocks noChangeArrowheads="1"/>
          </p:cNvSpPr>
          <p:nvPr/>
        </p:nvSpPr>
        <p:spPr bwMode="auto">
          <a:xfrm>
            <a:off x="1371600" y="28956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u="sng"/>
              <a:t>U</a:t>
            </a:r>
            <a:r>
              <a:rPr lang="en-GB" sz="2000"/>
              <a:t> </a:t>
            </a:r>
          </a:p>
        </p:txBody>
      </p:sp>
      <p:sp>
        <p:nvSpPr>
          <p:cNvPr id="449568" name="Text Box 32"/>
          <p:cNvSpPr txBox="1">
            <a:spLocks noChangeArrowheads="1"/>
          </p:cNvSpPr>
          <p:nvPr/>
        </p:nvSpPr>
        <p:spPr bwMode="auto">
          <a:xfrm>
            <a:off x="2438400" y="29718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u="sng"/>
              <a:t>U</a:t>
            </a:r>
            <a:r>
              <a:rPr lang="en-GB" sz="2000"/>
              <a:t> </a:t>
            </a:r>
          </a:p>
        </p:txBody>
      </p:sp>
      <p:sp>
        <p:nvSpPr>
          <p:cNvPr id="449569" name="Line 33"/>
          <p:cNvSpPr>
            <a:spLocks noChangeShapeType="1"/>
          </p:cNvSpPr>
          <p:nvPr/>
        </p:nvSpPr>
        <p:spPr bwMode="auto">
          <a:xfrm flipH="1" flipV="1">
            <a:off x="3048000" y="4038600"/>
            <a:ext cx="1295400" cy="7620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70" name="Line 34"/>
          <p:cNvSpPr>
            <a:spLocks noChangeShapeType="1"/>
          </p:cNvSpPr>
          <p:nvPr/>
        </p:nvSpPr>
        <p:spPr bwMode="auto">
          <a:xfrm>
            <a:off x="3048000" y="4419600"/>
            <a:ext cx="1219200" cy="6858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71" name="Text Box 35"/>
          <p:cNvSpPr txBox="1">
            <a:spLocks noChangeArrowheads="1"/>
          </p:cNvSpPr>
          <p:nvPr/>
        </p:nvSpPr>
        <p:spPr bwMode="auto">
          <a:xfrm>
            <a:off x="3581400" y="41148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B</a:t>
            </a:r>
            <a:r>
              <a:rPr lang="en-GB" sz="2000"/>
              <a:t> </a:t>
            </a:r>
          </a:p>
        </p:txBody>
      </p:sp>
      <p:sp>
        <p:nvSpPr>
          <p:cNvPr id="449572" name="Text Box 36"/>
          <p:cNvSpPr txBox="1">
            <a:spLocks noChangeArrowheads="1"/>
          </p:cNvSpPr>
          <p:nvPr/>
        </p:nvSpPr>
        <p:spPr bwMode="auto">
          <a:xfrm>
            <a:off x="3429000" y="46482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B</a:t>
            </a:r>
            <a:r>
              <a:rPr lang="en-GB" sz="2000"/>
              <a:t> </a:t>
            </a:r>
          </a:p>
        </p:txBody>
      </p:sp>
      <p:sp>
        <p:nvSpPr>
          <p:cNvPr id="449573" name="Line 37"/>
          <p:cNvSpPr>
            <a:spLocks noChangeShapeType="1"/>
          </p:cNvSpPr>
          <p:nvPr/>
        </p:nvSpPr>
        <p:spPr bwMode="auto">
          <a:xfrm flipH="1">
            <a:off x="1752600" y="4495800"/>
            <a:ext cx="0" cy="6858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74" name="Line 38"/>
          <p:cNvSpPr>
            <a:spLocks noChangeShapeType="1"/>
          </p:cNvSpPr>
          <p:nvPr/>
        </p:nvSpPr>
        <p:spPr bwMode="auto">
          <a:xfrm flipV="1">
            <a:off x="2514600" y="4495800"/>
            <a:ext cx="0" cy="685800"/>
          </a:xfrm>
          <a:prstGeom prst="line">
            <a:avLst/>
          </a:prstGeom>
          <a:noFill/>
          <a:ln w="12700">
            <a:solidFill>
              <a:schemeClr val="tx1"/>
            </a:solidFill>
            <a:round/>
            <a:headEnd type="none" w="sm" len="sm"/>
            <a:tailEnd type="triangle" w="lg" len="lg"/>
          </a:ln>
          <a:effectLst/>
        </p:spPr>
        <p:txBody>
          <a:bodyPr/>
          <a:lstStyle/>
          <a:p>
            <a:endParaRPr lang="en-GB"/>
          </a:p>
        </p:txBody>
      </p:sp>
      <p:sp>
        <p:nvSpPr>
          <p:cNvPr id="449575" name="Text Box 39"/>
          <p:cNvSpPr txBox="1">
            <a:spLocks noChangeArrowheads="1"/>
          </p:cNvSpPr>
          <p:nvPr/>
        </p:nvSpPr>
        <p:spPr bwMode="auto">
          <a:xfrm>
            <a:off x="2514600" y="47244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i="1"/>
              <a:t>I</a:t>
            </a:r>
            <a:r>
              <a:rPr lang="en-GB" sz="2000"/>
              <a:t> </a:t>
            </a:r>
          </a:p>
        </p:txBody>
      </p:sp>
      <p:sp>
        <p:nvSpPr>
          <p:cNvPr id="449576" name="Text Box 40"/>
          <p:cNvSpPr txBox="1">
            <a:spLocks noChangeArrowheads="1"/>
          </p:cNvSpPr>
          <p:nvPr/>
        </p:nvSpPr>
        <p:spPr bwMode="auto">
          <a:xfrm>
            <a:off x="1371600" y="457200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i="1"/>
              <a:t>I</a:t>
            </a:r>
            <a:r>
              <a:rPr lang="en-GB" sz="2000"/>
              <a:t> </a:t>
            </a:r>
          </a:p>
        </p:txBody>
      </p:sp>
      <p:sp>
        <p:nvSpPr>
          <p:cNvPr id="37" name="Slide Number Placeholder 36"/>
          <p:cNvSpPr>
            <a:spLocks noGrp="1"/>
          </p:cNvSpPr>
          <p:nvPr>
            <p:ph type="sldNum" sz="quarter" idx="12"/>
          </p:nvPr>
        </p:nvSpPr>
        <p:spPr/>
        <p:txBody>
          <a:bodyPr/>
          <a:lstStyle/>
          <a:p>
            <a:r>
              <a:rPr lang="en-US" smtClean="0"/>
              <a:t>Slide: </a:t>
            </a:r>
            <a:fld id="{8E3E7EF5-1D04-4334-9510-70F332134E1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AutoShape 2"/>
          <p:cNvSpPr>
            <a:spLocks noChangeArrowheads="1"/>
          </p:cNvSpPr>
          <p:nvPr/>
        </p:nvSpPr>
        <p:spPr bwMode="auto">
          <a:xfrm>
            <a:off x="1371600" y="1600200"/>
            <a:ext cx="7842250" cy="3810000"/>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endParaRPr lang="en-GB"/>
          </a:p>
        </p:txBody>
      </p:sp>
      <p:sp>
        <p:nvSpPr>
          <p:cNvPr id="427011" name="Rectangle 3"/>
          <p:cNvSpPr>
            <a:spLocks noGrp="1" noChangeArrowheads="1"/>
          </p:cNvSpPr>
          <p:nvPr>
            <p:ph type="title"/>
          </p:nvPr>
        </p:nvSpPr>
        <p:spPr/>
        <p:txBody>
          <a:bodyPr/>
          <a:lstStyle/>
          <a:p>
            <a:r>
              <a:rPr lang="en-US"/>
              <a:t>Orthogonal states</a:t>
            </a:r>
          </a:p>
        </p:txBody>
      </p:sp>
      <p:sp>
        <p:nvSpPr>
          <p:cNvPr id="427012" name="AutoShape 4"/>
          <p:cNvSpPr>
            <a:spLocks noChangeArrowheads="1"/>
          </p:cNvSpPr>
          <p:nvPr/>
        </p:nvSpPr>
        <p:spPr bwMode="auto">
          <a:xfrm>
            <a:off x="2074863" y="2447925"/>
            <a:ext cx="1263650" cy="411163"/>
          </a:xfrm>
          <a:prstGeom prst="roundRect">
            <a:avLst>
              <a:gd name="adj" fmla="val 16667"/>
            </a:avLst>
          </a:prstGeom>
          <a:noFill/>
          <a:ln w="12700">
            <a:solidFill>
              <a:schemeClr val="tx1"/>
            </a:solidFill>
            <a:round/>
            <a:headEnd/>
            <a:tailEnd/>
          </a:ln>
          <a:effectLst/>
        </p:spPr>
        <p:txBody>
          <a:bodyPr anchor="ctr">
            <a:spAutoFit/>
          </a:bodyPr>
          <a:lstStyle/>
          <a:p>
            <a:pPr algn="ctr" eaLnBrk="1" hangingPunct="1">
              <a:spcBef>
                <a:spcPct val="50000"/>
              </a:spcBef>
            </a:pPr>
            <a:r>
              <a:rPr lang="en-US" sz="1800"/>
              <a:t>Bold on </a:t>
            </a:r>
          </a:p>
        </p:txBody>
      </p:sp>
      <p:sp>
        <p:nvSpPr>
          <p:cNvPr id="427013" name="AutoShape 5"/>
          <p:cNvSpPr>
            <a:spLocks noChangeArrowheads="1"/>
          </p:cNvSpPr>
          <p:nvPr/>
        </p:nvSpPr>
        <p:spPr bwMode="auto">
          <a:xfrm>
            <a:off x="6591300" y="2446338"/>
            <a:ext cx="1914525" cy="411162"/>
          </a:xfrm>
          <a:prstGeom prst="roundRect">
            <a:avLst>
              <a:gd name="adj" fmla="val 16667"/>
            </a:avLst>
          </a:prstGeom>
          <a:noFill/>
          <a:ln w="12700">
            <a:solidFill>
              <a:schemeClr val="tx1"/>
            </a:solidFill>
            <a:round/>
            <a:headEnd/>
            <a:tailEnd/>
          </a:ln>
          <a:effectLst/>
        </p:spPr>
        <p:txBody>
          <a:bodyPr anchor="ctr">
            <a:spAutoFit/>
          </a:bodyPr>
          <a:lstStyle/>
          <a:p>
            <a:pPr algn="ctr" eaLnBrk="1" hangingPunct="1">
              <a:spcBef>
                <a:spcPct val="50000"/>
              </a:spcBef>
            </a:pPr>
            <a:r>
              <a:rPr lang="en-US" sz="1800"/>
              <a:t>Underline on </a:t>
            </a:r>
          </a:p>
        </p:txBody>
      </p:sp>
      <p:sp>
        <p:nvSpPr>
          <p:cNvPr id="427014" name="AutoShape 6"/>
          <p:cNvSpPr>
            <a:spLocks noChangeArrowheads="1"/>
          </p:cNvSpPr>
          <p:nvPr/>
        </p:nvSpPr>
        <p:spPr bwMode="auto">
          <a:xfrm>
            <a:off x="2063750" y="4076700"/>
            <a:ext cx="1282700" cy="411163"/>
          </a:xfrm>
          <a:prstGeom prst="roundRect">
            <a:avLst>
              <a:gd name="adj" fmla="val 16667"/>
            </a:avLst>
          </a:prstGeom>
          <a:noFill/>
          <a:ln w="12700">
            <a:solidFill>
              <a:schemeClr val="tx1"/>
            </a:solidFill>
            <a:round/>
            <a:headEnd/>
            <a:tailEnd/>
          </a:ln>
          <a:effectLst/>
        </p:spPr>
        <p:txBody>
          <a:bodyPr anchor="ctr">
            <a:spAutoFit/>
          </a:bodyPr>
          <a:lstStyle/>
          <a:p>
            <a:pPr algn="ctr" eaLnBrk="1" hangingPunct="1">
              <a:spcBef>
                <a:spcPct val="50000"/>
              </a:spcBef>
            </a:pPr>
            <a:r>
              <a:rPr lang="en-US" sz="1800"/>
              <a:t>Bold off</a:t>
            </a:r>
          </a:p>
        </p:txBody>
      </p:sp>
      <p:sp>
        <p:nvSpPr>
          <p:cNvPr id="427015" name="AutoShape 7"/>
          <p:cNvSpPr>
            <a:spLocks noChangeArrowheads="1"/>
          </p:cNvSpPr>
          <p:nvPr/>
        </p:nvSpPr>
        <p:spPr bwMode="auto">
          <a:xfrm>
            <a:off x="4135438" y="2447925"/>
            <a:ext cx="1658937" cy="411163"/>
          </a:xfrm>
          <a:prstGeom prst="roundRect">
            <a:avLst>
              <a:gd name="adj" fmla="val 16667"/>
            </a:avLst>
          </a:prstGeom>
          <a:noFill/>
          <a:ln w="12700">
            <a:solidFill>
              <a:schemeClr val="tx1"/>
            </a:solidFill>
            <a:round/>
            <a:headEnd/>
            <a:tailEnd/>
          </a:ln>
          <a:effectLst/>
        </p:spPr>
        <p:txBody>
          <a:bodyPr anchor="ctr">
            <a:spAutoFit/>
          </a:bodyPr>
          <a:lstStyle/>
          <a:p>
            <a:pPr algn="ctr" eaLnBrk="1" hangingPunct="1">
              <a:spcBef>
                <a:spcPct val="50000"/>
              </a:spcBef>
            </a:pPr>
            <a:r>
              <a:rPr lang="en-US" sz="1800"/>
              <a:t>Italics on </a:t>
            </a:r>
          </a:p>
        </p:txBody>
      </p:sp>
      <p:sp>
        <p:nvSpPr>
          <p:cNvPr id="427016" name="AutoShape 8"/>
          <p:cNvSpPr>
            <a:spLocks noChangeArrowheads="1"/>
          </p:cNvSpPr>
          <p:nvPr/>
        </p:nvSpPr>
        <p:spPr bwMode="auto">
          <a:xfrm>
            <a:off x="4094163" y="4076700"/>
            <a:ext cx="1679575" cy="411163"/>
          </a:xfrm>
          <a:prstGeom prst="roundRect">
            <a:avLst>
              <a:gd name="adj" fmla="val 16667"/>
            </a:avLst>
          </a:prstGeom>
          <a:noFill/>
          <a:ln w="12700">
            <a:solidFill>
              <a:schemeClr val="tx1"/>
            </a:solidFill>
            <a:round/>
            <a:headEnd/>
            <a:tailEnd/>
          </a:ln>
          <a:effectLst/>
        </p:spPr>
        <p:txBody>
          <a:bodyPr anchor="ctr">
            <a:spAutoFit/>
          </a:bodyPr>
          <a:lstStyle/>
          <a:p>
            <a:pPr algn="ctr" eaLnBrk="1" hangingPunct="1">
              <a:spcBef>
                <a:spcPct val="50000"/>
              </a:spcBef>
            </a:pPr>
            <a:r>
              <a:rPr lang="en-US" sz="1800"/>
              <a:t>Italics off</a:t>
            </a:r>
          </a:p>
        </p:txBody>
      </p:sp>
      <p:sp>
        <p:nvSpPr>
          <p:cNvPr id="427017" name="AutoShape 9"/>
          <p:cNvSpPr>
            <a:spLocks noChangeArrowheads="1"/>
          </p:cNvSpPr>
          <p:nvPr/>
        </p:nvSpPr>
        <p:spPr bwMode="auto">
          <a:xfrm>
            <a:off x="6521450" y="4075113"/>
            <a:ext cx="2097088" cy="411162"/>
          </a:xfrm>
          <a:prstGeom prst="roundRect">
            <a:avLst>
              <a:gd name="adj" fmla="val 16667"/>
            </a:avLst>
          </a:prstGeom>
          <a:noFill/>
          <a:ln w="12700">
            <a:solidFill>
              <a:schemeClr val="tx1"/>
            </a:solidFill>
            <a:round/>
            <a:headEnd/>
            <a:tailEnd/>
          </a:ln>
          <a:effectLst/>
        </p:spPr>
        <p:txBody>
          <a:bodyPr anchor="ctr">
            <a:spAutoFit/>
          </a:bodyPr>
          <a:lstStyle/>
          <a:p>
            <a:pPr algn="ctr" eaLnBrk="1" hangingPunct="1">
              <a:spcBef>
                <a:spcPct val="50000"/>
              </a:spcBef>
            </a:pPr>
            <a:r>
              <a:rPr lang="en-US" sz="1800"/>
              <a:t>Underline off </a:t>
            </a:r>
          </a:p>
        </p:txBody>
      </p:sp>
      <p:sp>
        <p:nvSpPr>
          <p:cNvPr id="427018" name="Line 10"/>
          <p:cNvSpPr>
            <a:spLocks noChangeShapeType="1"/>
          </p:cNvSpPr>
          <p:nvPr/>
        </p:nvSpPr>
        <p:spPr bwMode="auto">
          <a:xfrm>
            <a:off x="3714750" y="1600200"/>
            <a:ext cx="0" cy="3810000"/>
          </a:xfrm>
          <a:prstGeom prst="line">
            <a:avLst/>
          </a:prstGeom>
          <a:noFill/>
          <a:ln w="12700">
            <a:solidFill>
              <a:schemeClr val="tx1"/>
            </a:solidFill>
            <a:prstDash val="dash"/>
            <a:round/>
            <a:headEnd/>
            <a:tailEnd/>
          </a:ln>
          <a:effectLst/>
        </p:spPr>
        <p:txBody>
          <a:bodyPr wrap="none" anchor="ctr">
            <a:spAutoFit/>
          </a:bodyPr>
          <a:lstStyle/>
          <a:p>
            <a:endParaRPr lang="en-GB"/>
          </a:p>
        </p:txBody>
      </p:sp>
      <p:sp>
        <p:nvSpPr>
          <p:cNvPr id="427019" name="Line 11"/>
          <p:cNvSpPr>
            <a:spLocks noChangeShapeType="1"/>
          </p:cNvSpPr>
          <p:nvPr/>
        </p:nvSpPr>
        <p:spPr bwMode="auto">
          <a:xfrm>
            <a:off x="6191250" y="1600200"/>
            <a:ext cx="0" cy="3810000"/>
          </a:xfrm>
          <a:prstGeom prst="line">
            <a:avLst/>
          </a:prstGeom>
          <a:noFill/>
          <a:ln w="12700">
            <a:solidFill>
              <a:schemeClr val="tx1"/>
            </a:solidFill>
            <a:prstDash val="dash"/>
            <a:round/>
            <a:headEnd/>
            <a:tailEnd/>
          </a:ln>
          <a:effectLst/>
        </p:spPr>
        <p:txBody>
          <a:bodyPr wrap="none" anchor="ctr">
            <a:spAutoFit/>
          </a:bodyPr>
          <a:lstStyle/>
          <a:p>
            <a:endParaRPr lang="en-GB"/>
          </a:p>
        </p:txBody>
      </p:sp>
      <p:sp>
        <p:nvSpPr>
          <p:cNvPr id="427020" name="Oval 12"/>
          <p:cNvSpPr>
            <a:spLocks noChangeArrowheads="1"/>
          </p:cNvSpPr>
          <p:nvPr/>
        </p:nvSpPr>
        <p:spPr bwMode="auto">
          <a:xfrm>
            <a:off x="1898650" y="4953000"/>
            <a:ext cx="247650" cy="228600"/>
          </a:xfrm>
          <a:prstGeom prst="ellipse">
            <a:avLst/>
          </a:prstGeom>
          <a:solidFill>
            <a:schemeClr val="tx1"/>
          </a:solidFill>
          <a:ln w="12700">
            <a:solidFill>
              <a:schemeClr val="tx1"/>
            </a:solidFill>
            <a:round/>
            <a:headEnd/>
            <a:tailEnd/>
          </a:ln>
          <a:effectLst/>
        </p:spPr>
        <p:txBody>
          <a:bodyPr wrap="none" anchor="ctr">
            <a:spAutoFit/>
          </a:bodyPr>
          <a:lstStyle/>
          <a:p>
            <a:endParaRPr lang="en-GB"/>
          </a:p>
        </p:txBody>
      </p:sp>
      <p:sp>
        <p:nvSpPr>
          <p:cNvPr id="427021" name="Oval 13"/>
          <p:cNvSpPr>
            <a:spLocks noChangeArrowheads="1"/>
          </p:cNvSpPr>
          <p:nvPr/>
        </p:nvSpPr>
        <p:spPr bwMode="auto">
          <a:xfrm>
            <a:off x="4044950" y="4953000"/>
            <a:ext cx="247650" cy="228600"/>
          </a:xfrm>
          <a:prstGeom prst="ellipse">
            <a:avLst/>
          </a:prstGeom>
          <a:solidFill>
            <a:schemeClr val="tx1"/>
          </a:solidFill>
          <a:ln w="12700">
            <a:solidFill>
              <a:schemeClr val="tx1"/>
            </a:solidFill>
            <a:round/>
            <a:headEnd/>
            <a:tailEnd/>
          </a:ln>
          <a:effectLst/>
        </p:spPr>
        <p:txBody>
          <a:bodyPr wrap="none" anchor="ctr">
            <a:spAutoFit/>
          </a:bodyPr>
          <a:lstStyle/>
          <a:p>
            <a:endParaRPr lang="en-GB"/>
          </a:p>
        </p:txBody>
      </p:sp>
      <p:sp>
        <p:nvSpPr>
          <p:cNvPr id="427022" name="Oval 14"/>
          <p:cNvSpPr>
            <a:spLocks noChangeArrowheads="1"/>
          </p:cNvSpPr>
          <p:nvPr/>
        </p:nvSpPr>
        <p:spPr bwMode="auto">
          <a:xfrm>
            <a:off x="6604000" y="4953000"/>
            <a:ext cx="247650" cy="228600"/>
          </a:xfrm>
          <a:prstGeom prst="ellipse">
            <a:avLst/>
          </a:prstGeom>
          <a:solidFill>
            <a:schemeClr val="tx1"/>
          </a:solidFill>
          <a:ln w="12700">
            <a:solidFill>
              <a:schemeClr val="tx1"/>
            </a:solidFill>
            <a:round/>
            <a:headEnd/>
            <a:tailEnd/>
          </a:ln>
          <a:effectLst/>
        </p:spPr>
        <p:txBody>
          <a:bodyPr wrap="none" anchor="ctr">
            <a:spAutoFit/>
          </a:bodyPr>
          <a:lstStyle/>
          <a:p>
            <a:endParaRPr lang="en-GB"/>
          </a:p>
        </p:txBody>
      </p:sp>
      <p:sp>
        <p:nvSpPr>
          <p:cNvPr id="427023" name="Line 15"/>
          <p:cNvSpPr>
            <a:spLocks noChangeShapeType="1"/>
          </p:cNvSpPr>
          <p:nvPr/>
        </p:nvSpPr>
        <p:spPr bwMode="auto">
          <a:xfrm flipV="1">
            <a:off x="2063750" y="4495800"/>
            <a:ext cx="412750" cy="5715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24" name="Line 16"/>
          <p:cNvSpPr>
            <a:spLocks noChangeShapeType="1"/>
          </p:cNvSpPr>
          <p:nvPr/>
        </p:nvSpPr>
        <p:spPr bwMode="auto">
          <a:xfrm flipV="1">
            <a:off x="4148138" y="4495800"/>
            <a:ext cx="474662" cy="5715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25" name="Line 17"/>
          <p:cNvSpPr>
            <a:spLocks noChangeShapeType="1"/>
          </p:cNvSpPr>
          <p:nvPr/>
        </p:nvSpPr>
        <p:spPr bwMode="auto">
          <a:xfrm flipV="1">
            <a:off x="6748463" y="4495800"/>
            <a:ext cx="433387" cy="59055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26" name="Line 18"/>
          <p:cNvSpPr>
            <a:spLocks noChangeShapeType="1"/>
          </p:cNvSpPr>
          <p:nvPr/>
        </p:nvSpPr>
        <p:spPr bwMode="auto">
          <a:xfrm flipV="1">
            <a:off x="2311400" y="2833688"/>
            <a:ext cx="0" cy="12192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27" name="Line 19"/>
          <p:cNvSpPr>
            <a:spLocks noChangeShapeType="1"/>
          </p:cNvSpPr>
          <p:nvPr/>
        </p:nvSpPr>
        <p:spPr bwMode="auto">
          <a:xfrm flipH="1">
            <a:off x="3014663" y="2855913"/>
            <a:ext cx="0" cy="12192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28" name="Line 20"/>
          <p:cNvSpPr>
            <a:spLocks noChangeShapeType="1"/>
          </p:cNvSpPr>
          <p:nvPr/>
        </p:nvSpPr>
        <p:spPr bwMode="auto">
          <a:xfrm flipV="1">
            <a:off x="4457700" y="2846388"/>
            <a:ext cx="0" cy="12192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29" name="Line 21"/>
          <p:cNvSpPr>
            <a:spLocks noChangeShapeType="1"/>
          </p:cNvSpPr>
          <p:nvPr/>
        </p:nvSpPr>
        <p:spPr bwMode="auto">
          <a:xfrm flipH="1">
            <a:off x="5381625" y="2859088"/>
            <a:ext cx="0" cy="12192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30" name="Line 22"/>
          <p:cNvSpPr>
            <a:spLocks noChangeShapeType="1"/>
          </p:cNvSpPr>
          <p:nvPr/>
        </p:nvSpPr>
        <p:spPr bwMode="auto">
          <a:xfrm flipV="1">
            <a:off x="6934200" y="2868613"/>
            <a:ext cx="0" cy="1169987"/>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31" name="Line 23"/>
          <p:cNvSpPr>
            <a:spLocks noChangeShapeType="1"/>
          </p:cNvSpPr>
          <p:nvPr/>
        </p:nvSpPr>
        <p:spPr bwMode="auto">
          <a:xfrm>
            <a:off x="8021638" y="2871788"/>
            <a:ext cx="0" cy="12192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7032" name="Text Box 24"/>
          <p:cNvSpPr txBox="1">
            <a:spLocks noChangeArrowheads="1"/>
          </p:cNvSpPr>
          <p:nvPr/>
        </p:nvSpPr>
        <p:spPr bwMode="auto">
          <a:xfrm>
            <a:off x="2286000" y="333375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B</a:t>
            </a:r>
            <a:r>
              <a:rPr lang="en-GB" sz="2000"/>
              <a:t> </a:t>
            </a:r>
          </a:p>
        </p:txBody>
      </p:sp>
      <p:sp>
        <p:nvSpPr>
          <p:cNvPr id="427033" name="Text Box 25"/>
          <p:cNvSpPr txBox="1">
            <a:spLocks noChangeArrowheads="1"/>
          </p:cNvSpPr>
          <p:nvPr/>
        </p:nvSpPr>
        <p:spPr bwMode="auto">
          <a:xfrm>
            <a:off x="2971800" y="333375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B</a:t>
            </a:r>
            <a:r>
              <a:rPr lang="en-GB" sz="2000"/>
              <a:t> </a:t>
            </a:r>
          </a:p>
        </p:txBody>
      </p:sp>
      <p:sp>
        <p:nvSpPr>
          <p:cNvPr id="427034" name="Text Box 26"/>
          <p:cNvSpPr txBox="1">
            <a:spLocks noChangeArrowheads="1"/>
          </p:cNvSpPr>
          <p:nvPr/>
        </p:nvSpPr>
        <p:spPr bwMode="auto">
          <a:xfrm>
            <a:off x="4495800" y="333375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I</a:t>
            </a:r>
            <a:r>
              <a:rPr lang="en-GB" sz="2000"/>
              <a:t> </a:t>
            </a:r>
          </a:p>
        </p:txBody>
      </p:sp>
      <p:sp>
        <p:nvSpPr>
          <p:cNvPr id="427035" name="Text Box 27"/>
          <p:cNvSpPr txBox="1">
            <a:spLocks noChangeArrowheads="1"/>
          </p:cNvSpPr>
          <p:nvPr/>
        </p:nvSpPr>
        <p:spPr bwMode="auto">
          <a:xfrm>
            <a:off x="5410200" y="333375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I</a:t>
            </a:r>
            <a:r>
              <a:rPr lang="en-GB" sz="2000"/>
              <a:t> </a:t>
            </a:r>
          </a:p>
        </p:txBody>
      </p:sp>
      <p:sp>
        <p:nvSpPr>
          <p:cNvPr id="427036" name="Text Box 28"/>
          <p:cNvSpPr txBox="1">
            <a:spLocks noChangeArrowheads="1"/>
          </p:cNvSpPr>
          <p:nvPr/>
        </p:nvSpPr>
        <p:spPr bwMode="auto">
          <a:xfrm>
            <a:off x="6934200" y="3333750"/>
            <a:ext cx="457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U</a:t>
            </a:r>
            <a:r>
              <a:rPr lang="en-GB" sz="2000"/>
              <a:t> </a:t>
            </a:r>
          </a:p>
        </p:txBody>
      </p:sp>
      <p:sp>
        <p:nvSpPr>
          <p:cNvPr id="427037" name="Text Box 29"/>
          <p:cNvSpPr txBox="1">
            <a:spLocks noChangeArrowheads="1"/>
          </p:cNvSpPr>
          <p:nvPr/>
        </p:nvSpPr>
        <p:spPr bwMode="auto">
          <a:xfrm>
            <a:off x="8077200" y="3363913"/>
            <a:ext cx="457200" cy="336550"/>
          </a:xfrm>
          <a:prstGeom prst="rect">
            <a:avLst/>
          </a:prstGeom>
          <a:noFill/>
          <a:ln w="12700">
            <a:noFill/>
            <a:miter lim="800000"/>
            <a:headEnd type="none" w="sm" len="sm"/>
            <a:tailEnd type="none" w="lg" len="lg"/>
          </a:ln>
          <a:effectLst/>
        </p:spPr>
        <p:txBody>
          <a:bodyPr>
            <a:spAutoFit/>
          </a:bodyPr>
          <a:lstStyle/>
          <a:p>
            <a:pPr>
              <a:spcBef>
                <a:spcPct val="50000"/>
              </a:spcBef>
            </a:pPr>
            <a:r>
              <a:rPr lang="en-GB" sz="1600" b="1"/>
              <a:t>U</a:t>
            </a:r>
            <a:endParaRPr lang="en-GB" sz="2000"/>
          </a:p>
        </p:txBody>
      </p:sp>
      <p:sp>
        <p:nvSpPr>
          <p:cNvPr id="31" name="Slide Number Placeholder 30"/>
          <p:cNvSpPr>
            <a:spLocks noGrp="1"/>
          </p:cNvSpPr>
          <p:nvPr>
            <p:ph type="sldNum" sz="quarter" idx="12"/>
          </p:nvPr>
        </p:nvSpPr>
        <p:spPr/>
        <p:txBody>
          <a:bodyPr/>
          <a:lstStyle/>
          <a:p>
            <a:r>
              <a:rPr lang="en-US" smtClean="0"/>
              <a:t>Slide: </a:t>
            </a:r>
            <a:fld id="{8E3E7EF5-1D04-4334-9510-70F332134E1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AutoShape 2"/>
          <p:cNvSpPr>
            <a:spLocks noChangeArrowheads="1"/>
          </p:cNvSpPr>
          <p:nvPr/>
        </p:nvSpPr>
        <p:spPr bwMode="auto">
          <a:xfrm>
            <a:off x="3632200" y="1828800"/>
            <a:ext cx="2806700" cy="2667000"/>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endParaRPr lang="en-GB"/>
          </a:p>
        </p:txBody>
      </p:sp>
      <p:sp>
        <p:nvSpPr>
          <p:cNvPr id="429059" name="Rectangle 3"/>
          <p:cNvSpPr>
            <a:spLocks noGrp="1" noChangeArrowheads="1"/>
          </p:cNvSpPr>
          <p:nvPr>
            <p:ph type="title"/>
          </p:nvPr>
        </p:nvSpPr>
        <p:spPr/>
        <p:txBody>
          <a:bodyPr/>
          <a:lstStyle/>
          <a:p>
            <a:r>
              <a:rPr lang="en-US"/>
              <a:t>History states</a:t>
            </a:r>
          </a:p>
        </p:txBody>
      </p:sp>
      <p:sp>
        <p:nvSpPr>
          <p:cNvPr id="429061" name="AutoShape 5"/>
          <p:cNvSpPr>
            <a:spLocks noChangeArrowheads="1"/>
          </p:cNvSpPr>
          <p:nvPr/>
        </p:nvSpPr>
        <p:spPr bwMode="auto">
          <a:xfrm>
            <a:off x="4264025" y="3429000"/>
            <a:ext cx="773113" cy="511175"/>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 B2 </a:t>
            </a:r>
          </a:p>
        </p:txBody>
      </p:sp>
      <p:sp>
        <p:nvSpPr>
          <p:cNvPr id="429062" name="AutoShape 6"/>
          <p:cNvSpPr>
            <a:spLocks noChangeArrowheads="1"/>
          </p:cNvSpPr>
          <p:nvPr/>
        </p:nvSpPr>
        <p:spPr bwMode="auto">
          <a:xfrm>
            <a:off x="4268788" y="2286000"/>
            <a:ext cx="773112" cy="511175"/>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 B1 </a:t>
            </a:r>
          </a:p>
        </p:txBody>
      </p:sp>
      <p:sp>
        <p:nvSpPr>
          <p:cNvPr id="429063" name="AutoShape 7"/>
          <p:cNvSpPr>
            <a:spLocks noChangeArrowheads="1"/>
          </p:cNvSpPr>
          <p:nvPr/>
        </p:nvSpPr>
        <p:spPr bwMode="auto">
          <a:xfrm>
            <a:off x="7954963" y="2286000"/>
            <a:ext cx="620712" cy="511175"/>
          </a:xfrm>
          <a:prstGeom prst="roundRect">
            <a:avLst>
              <a:gd name="adj" fmla="val 16667"/>
            </a:avLst>
          </a:prstGeom>
          <a:solidFill>
            <a:schemeClr val="bg1"/>
          </a:solidFill>
          <a:ln w="12700">
            <a:solidFill>
              <a:schemeClr val="tx1"/>
            </a:solidFill>
            <a:round/>
            <a:headEnd/>
            <a:tailEnd/>
          </a:ln>
          <a:effectLst/>
        </p:spPr>
        <p:txBody>
          <a:bodyPr wrap="none" anchor="ctr">
            <a:spAutoFit/>
          </a:bodyPr>
          <a:lstStyle/>
          <a:p>
            <a:pPr algn="ctr" eaLnBrk="1" hangingPunct="1">
              <a:spcBef>
                <a:spcPct val="50000"/>
              </a:spcBef>
            </a:pPr>
            <a:r>
              <a:rPr lang="en-US"/>
              <a:t> C </a:t>
            </a:r>
          </a:p>
        </p:txBody>
      </p:sp>
      <p:sp>
        <p:nvSpPr>
          <p:cNvPr id="429064" name="Line 8"/>
          <p:cNvSpPr>
            <a:spLocks noChangeShapeType="1"/>
          </p:cNvSpPr>
          <p:nvPr/>
        </p:nvSpPr>
        <p:spPr bwMode="auto">
          <a:xfrm flipV="1">
            <a:off x="2806700" y="2513013"/>
            <a:ext cx="1463675" cy="1587"/>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9065" name="Line 9"/>
          <p:cNvSpPr>
            <a:spLocks noChangeShapeType="1"/>
          </p:cNvSpPr>
          <p:nvPr/>
        </p:nvSpPr>
        <p:spPr bwMode="auto">
          <a:xfrm>
            <a:off x="4375150" y="2819400"/>
            <a:ext cx="0" cy="609600"/>
          </a:xfrm>
          <a:prstGeom prst="line">
            <a:avLst/>
          </a:prstGeom>
          <a:noFill/>
          <a:ln w="12700">
            <a:solidFill>
              <a:schemeClr val="tx1"/>
            </a:solidFill>
            <a:round/>
            <a:headEnd/>
            <a:tailEnd type="triangle" w="med" len="med"/>
          </a:ln>
          <a:effectLst/>
        </p:spPr>
        <p:txBody>
          <a:bodyPr wrap="none" anchor="ctr">
            <a:spAutoFit/>
          </a:bodyPr>
          <a:lstStyle/>
          <a:p>
            <a:endParaRPr lang="en-GB"/>
          </a:p>
        </p:txBody>
      </p:sp>
      <p:sp>
        <p:nvSpPr>
          <p:cNvPr id="429066" name="Line 10"/>
          <p:cNvSpPr>
            <a:spLocks noChangeShapeType="1"/>
          </p:cNvSpPr>
          <p:nvPr/>
        </p:nvSpPr>
        <p:spPr bwMode="auto">
          <a:xfrm flipV="1">
            <a:off x="4870450" y="2819400"/>
            <a:ext cx="0" cy="609600"/>
          </a:xfrm>
          <a:prstGeom prst="line">
            <a:avLst/>
          </a:prstGeom>
          <a:noFill/>
          <a:ln w="12700">
            <a:solidFill>
              <a:schemeClr val="tx1"/>
            </a:solidFill>
            <a:round/>
            <a:headEnd/>
            <a:tailEnd type="triangle" w="med" len="med"/>
          </a:ln>
          <a:effectLst/>
        </p:spPr>
        <p:txBody>
          <a:bodyPr wrap="none" anchor="ctr">
            <a:spAutoFit/>
          </a:bodyPr>
          <a:lstStyle/>
          <a:p>
            <a:endParaRPr lang="en-GB"/>
          </a:p>
        </p:txBody>
      </p:sp>
      <p:sp>
        <p:nvSpPr>
          <p:cNvPr id="429067" name="Oval 11"/>
          <p:cNvSpPr>
            <a:spLocks noChangeArrowheads="1"/>
          </p:cNvSpPr>
          <p:nvPr/>
        </p:nvSpPr>
        <p:spPr bwMode="auto">
          <a:xfrm>
            <a:off x="5530850" y="3352800"/>
            <a:ext cx="604838" cy="622300"/>
          </a:xfrm>
          <a:prstGeom prst="ellipse">
            <a:avLst/>
          </a:prstGeom>
          <a:noFill/>
          <a:ln w="12700">
            <a:solidFill>
              <a:schemeClr val="tx1"/>
            </a:solidFill>
            <a:round/>
            <a:headEnd/>
            <a:tailEnd/>
          </a:ln>
          <a:effectLst/>
        </p:spPr>
        <p:txBody>
          <a:bodyPr anchor="ctr">
            <a:spAutoFit/>
          </a:bodyPr>
          <a:lstStyle/>
          <a:p>
            <a:pPr algn="ctr" eaLnBrk="1" hangingPunct="1">
              <a:spcBef>
                <a:spcPct val="50000"/>
              </a:spcBef>
            </a:pPr>
            <a:r>
              <a:rPr lang="en-US"/>
              <a:t>H</a:t>
            </a:r>
          </a:p>
        </p:txBody>
      </p:sp>
      <p:sp>
        <p:nvSpPr>
          <p:cNvPr id="429068" name="Line 12"/>
          <p:cNvSpPr>
            <a:spLocks noChangeShapeType="1"/>
          </p:cNvSpPr>
          <p:nvPr/>
        </p:nvSpPr>
        <p:spPr bwMode="auto">
          <a:xfrm flipH="1">
            <a:off x="6438900" y="2819400"/>
            <a:ext cx="1651000" cy="6858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9069" name="Line 13"/>
          <p:cNvSpPr>
            <a:spLocks noChangeShapeType="1"/>
          </p:cNvSpPr>
          <p:nvPr/>
        </p:nvSpPr>
        <p:spPr bwMode="auto">
          <a:xfrm>
            <a:off x="6438900" y="2514600"/>
            <a:ext cx="1503363" cy="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9070" name="Text Box 14"/>
          <p:cNvSpPr txBox="1">
            <a:spLocks noChangeArrowheads="1"/>
          </p:cNvSpPr>
          <p:nvPr/>
        </p:nvSpPr>
        <p:spPr bwMode="auto">
          <a:xfrm>
            <a:off x="6618288" y="2209800"/>
            <a:ext cx="1022350" cy="366713"/>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800"/>
              <a:t>interrupt</a:t>
            </a:r>
          </a:p>
        </p:txBody>
      </p:sp>
      <p:sp>
        <p:nvSpPr>
          <p:cNvPr id="429071" name="Text Box 15"/>
          <p:cNvSpPr txBox="1">
            <a:spLocks noChangeArrowheads="1"/>
          </p:cNvSpPr>
          <p:nvPr/>
        </p:nvSpPr>
        <p:spPr bwMode="auto">
          <a:xfrm>
            <a:off x="7069138" y="3124200"/>
            <a:ext cx="946150" cy="366713"/>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800"/>
              <a:t>resume</a:t>
            </a:r>
          </a:p>
        </p:txBody>
      </p:sp>
      <p:sp>
        <p:nvSpPr>
          <p:cNvPr id="429072" name="Text Box 16"/>
          <p:cNvSpPr txBox="1">
            <a:spLocks noChangeArrowheads="1"/>
          </p:cNvSpPr>
          <p:nvPr/>
        </p:nvSpPr>
        <p:spPr bwMode="auto">
          <a:xfrm>
            <a:off x="3597275" y="5181600"/>
            <a:ext cx="3389313" cy="457200"/>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a:t>indicates a deep history</a:t>
            </a:r>
          </a:p>
        </p:txBody>
      </p:sp>
      <p:sp>
        <p:nvSpPr>
          <p:cNvPr id="429073" name="Oval 17"/>
          <p:cNvSpPr>
            <a:spLocks noChangeArrowheads="1"/>
          </p:cNvSpPr>
          <p:nvPr/>
        </p:nvSpPr>
        <p:spPr bwMode="auto">
          <a:xfrm>
            <a:off x="2895600" y="5181600"/>
            <a:ext cx="673100" cy="536575"/>
          </a:xfrm>
          <a:prstGeom prst="ellipse">
            <a:avLst/>
          </a:prstGeom>
          <a:solidFill>
            <a:schemeClr val="bg1"/>
          </a:solidFill>
          <a:ln w="12700">
            <a:solidFill>
              <a:schemeClr val="tx1"/>
            </a:solidFill>
            <a:round/>
            <a:headEnd/>
            <a:tailEnd/>
          </a:ln>
          <a:effectLst/>
        </p:spPr>
        <p:txBody>
          <a:bodyPr anchor="ctr">
            <a:spAutoFit/>
          </a:bodyPr>
          <a:lstStyle/>
          <a:p>
            <a:pPr algn="ctr"/>
            <a:r>
              <a:rPr lang="en-GB" sz="2000"/>
              <a:t>H*</a:t>
            </a:r>
          </a:p>
        </p:txBody>
      </p:sp>
      <p:sp>
        <p:nvSpPr>
          <p:cNvPr id="429074" name="Line 18"/>
          <p:cNvSpPr>
            <a:spLocks noChangeShapeType="1"/>
          </p:cNvSpPr>
          <p:nvPr/>
        </p:nvSpPr>
        <p:spPr bwMode="auto">
          <a:xfrm flipH="1">
            <a:off x="5064125" y="3595688"/>
            <a:ext cx="495300" cy="76200"/>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29075" name="AutoShape 19"/>
          <p:cNvSpPr>
            <a:spLocks noChangeArrowheads="1"/>
          </p:cNvSpPr>
          <p:nvPr/>
        </p:nvSpPr>
        <p:spPr bwMode="auto">
          <a:xfrm>
            <a:off x="1143000" y="2209800"/>
            <a:ext cx="1676400" cy="1447800"/>
          </a:xfrm>
          <a:prstGeom prst="roundRect">
            <a:avLst>
              <a:gd name="adj" fmla="val 16667"/>
            </a:avLst>
          </a:prstGeom>
          <a:solidFill>
            <a:schemeClr val="bg1"/>
          </a:solidFill>
          <a:ln w="12700">
            <a:solidFill>
              <a:schemeClr val="tx1"/>
            </a:solidFill>
            <a:round/>
            <a:headEnd/>
            <a:tailEnd/>
          </a:ln>
          <a:effectLst/>
        </p:spPr>
        <p:txBody>
          <a:bodyPr anchor="ctr">
            <a:spAutoFit/>
          </a:bodyPr>
          <a:lstStyle/>
          <a:p>
            <a:pPr algn="ctr"/>
            <a:endParaRPr lang="en-GB"/>
          </a:p>
        </p:txBody>
      </p:sp>
      <p:sp>
        <p:nvSpPr>
          <p:cNvPr id="429076" name="Text Box 20"/>
          <p:cNvSpPr txBox="1">
            <a:spLocks noChangeArrowheads="1"/>
          </p:cNvSpPr>
          <p:nvPr/>
        </p:nvSpPr>
        <p:spPr bwMode="auto">
          <a:xfrm>
            <a:off x="1752600" y="2209800"/>
            <a:ext cx="381000" cy="457200"/>
          </a:xfrm>
          <a:prstGeom prst="rect">
            <a:avLst/>
          </a:prstGeom>
          <a:noFill/>
          <a:ln w="12700">
            <a:noFill/>
            <a:miter lim="800000"/>
            <a:headEnd type="none" w="sm" len="sm"/>
            <a:tailEnd type="none" w="lg" len="lg"/>
          </a:ln>
          <a:effectLst/>
        </p:spPr>
        <p:txBody>
          <a:bodyPr>
            <a:spAutoFit/>
          </a:bodyPr>
          <a:lstStyle/>
          <a:p>
            <a:pPr>
              <a:spcBef>
                <a:spcPct val="50000"/>
              </a:spcBef>
            </a:pPr>
            <a:r>
              <a:rPr lang="en-GB"/>
              <a:t>A</a:t>
            </a:r>
          </a:p>
        </p:txBody>
      </p:sp>
      <p:sp>
        <p:nvSpPr>
          <p:cNvPr id="429078" name="Text Box 22"/>
          <p:cNvSpPr txBox="1">
            <a:spLocks noChangeArrowheads="1"/>
          </p:cNvSpPr>
          <p:nvPr/>
        </p:nvSpPr>
        <p:spPr bwMode="auto">
          <a:xfrm>
            <a:off x="5410200" y="1905000"/>
            <a:ext cx="381000" cy="457200"/>
          </a:xfrm>
          <a:prstGeom prst="rect">
            <a:avLst/>
          </a:prstGeom>
          <a:noFill/>
          <a:ln w="12700">
            <a:noFill/>
            <a:miter lim="800000"/>
            <a:headEnd type="none" w="sm" len="sm"/>
            <a:tailEnd type="none" w="lg" len="lg"/>
          </a:ln>
          <a:effectLst/>
        </p:spPr>
        <p:txBody>
          <a:bodyPr>
            <a:spAutoFit/>
          </a:bodyPr>
          <a:lstStyle/>
          <a:p>
            <a:pPr>
              <a:spcBef>
                <a:spcPct val="50000"/>
              </a:spcBef>
            </a:pPr>
            <a:r>
              <a:rPr lang="en-GB"/>
              <a:t>B</a:t>
            </a:r>
          </a:p>
        </p:txBody>
      </p:sp>
      <p:sp>
        <p:nvSpPr>
          <p:cNvPr id="429079" name="Line 23"/>
          <p:cNvSpPr>
            <a:spLocks noChangeShapeType="1"/>
          </p:cNvSpPr>
          <p:nvPr/>
        </p:nvSpPr>
        <p:spPr bwMode="auto">
          <a:xfrm>
            <a:off x="2819400" y="3048000"/>
            <a:ext cx="838200" cy="0"/>
          </a:xfrm>
          <a:prstGeom prst="line">
            <a:avLst/>
          </a:prstGeom>
          <a:noFill/>
          <a:ln w="12700">
            <a:solidFill>
              <a:schemeClr val="tx1"/>
            </a:solidFill>
            <a:round/>
            <a:headEnd type="none" w="sm" len="sm"/>
            <a:tailEnd type="triangle" w="lg" len="lg"/>
          </a:ln>
          <a:effectLst/>
        </p:spPr>
        <p:txBody>
          <a:bodyPr/>
          <a:lstStyle/>
          <a:p>
            <a:endParaRPr lang="en-GB"/>
          </a:p>
        </p:txBody>
      </p:sp>
      <p:sp>
        <p:nvSpPr>
          <p:cNvPr id="23" name="Slide Number Placeholder 22"/>
          <p:cNvSpPr>
            <a:spLocks noGrp="1"/>
          </p:cNvSpPr>
          <p:nvPr>
            <p:ph type="sldNum" sz="quarter" idx="12"/>
          </p:nvPr>
        </p:nvSpPr>
        <p:spPr/>
        <p:txBody>
          <a:bodyPr/>
          <a:lstStyle/>
          <a:p>
            <a:r>
              <a:rPr lang="en-US" smtClean="0"/>
              <a:t>Slide: </a:t>
            </a:r>
            <a:fld id="{8E3E7EF5-1D04-4334-9510-70F332134E1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AutoShape 2"/>
          <p:cNvSpPr>
            <a:spLocks noChangeArrowheads="1"/>
          </p:cNvSpPr>
          <p:nvPr/>
        </p:nvSpPr>
        <p:spPr bwMode="auto">
          <a:xfrm>
            <a:off x="1676400" y="1676400"/>
            <a:ext cx="2133600" cy="34290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endParaRPr lang="en-GB"/>
          </a:p>
        </p:txBody>
      </p:sp>
      <p:sp>
        <p:nvSpPr>
          <p:cNvPr id="431107" name="AutoShape 3"/>
          <p:cNvSpPr>
            <a:spLocks noChangeArrowheads="1"/>
          </p:cNvSpPr>
          <p:nvPr/>
        </p:nvSpPr>
        <p:spPr bwMode="auto">
          <a:xfrm>
            <a:off x="5486400" y="1676400"/>
            <a:ext cx="1981200" cy="34290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endParaRPr lang="en-GB"/>
          </a:p>
        </p:txBody>
      </p:sp>
      <p:sp>
        <p:nvSpPr>
          <p:cNvPr id="431108" name="Rectangle 4"/>
          <p:cNvSpPr>
            <a:spLocks noGrp="1" noChangeArrowheads="1"/>
          </p:cNvSpPr>
          <p:nvPr>
            <p:ph type="title"/>
          </p:nvPr>
        </p:nvSpPr>
        <p:spPr/>
        <p:txBody>
          <a:bodyPr/>
          <a:lstStyle/>
          <a:p>
            <a:r>
              <a:rPr lang="en-US"/>
              <a:t>Junction States</a:t>
            </a:r>
          </a:p>
        </p:txBody>
      </p:sp>
      <p:sp>
        <p:nvSpPr>
          <p:cNvPr id="431109" name="AutoShape 5"/>
          <p:cNvSpPr>
            <a:spLocks noChangeArrowheads="1"/>
          </p:cNvSpPr>
          <p:nvPr/>
        </p:nvSpPr>
        <p:spPr bwMode="auto">
          <a:xfrm>
            <a:off x="2209800" y="2971800"/>
            <a:ext cx="1066800" cy="609600"/>
          </a:xfrm>
          <a:prstGeom prst="roundRect">
            <a:avLst>
              <a:gd name="adj" fmla="val 16667"/>
            </a:avLst>
          </a:prstGeom>
          <a:noFill/>
          <a:ln w="12700">
            <a:solidFill>
              <a:schemeClr val="tx1"/>
            </a:solidFill>
            <a:round/>
            <a:headEnd type="none" w="sm" len="sm"/>
            <a:tailEnd type="none" w="sm" len="sm"/>
          </a:ln>
          <a:effectLst/>
        </p:spPr>
        <p:txBody>
          <a:bodyPr wrap="none" anchor="ctr"/>
          <a:lstStyle/>
          <a:p>
            <a:pPr algn="ctr"/>
            <a:r>
              <a:rPr lang="en-US" sz="2000"/>
              <a:t>Source</a:t>
            </a:r>
          </a:p>
        </p:txBody>
      </p:sp>
      <p:sp>
        <p:nvSpPr>
          <p:cNvPr id="431110" name="AutoShape 6"/>
          <p:cNvSpPr>
            <a:spLocks noChangeArrowheads="1"/>
          </p:cNvSpPr>
          <p:nvPr/>
        </p:nvSpPr>
        <p:spPr bwMode="auto">
          <a:xfrm>
            <a:off x="6172200" y="2971800"/>
            <a:ext cx="1066800" cy="609600"/>
          </a:xfrm>
          <a:prstGeom prst="roundRect">
            <a:avLst>
              <a:gd name="adj" fmla="val 16667"/>
            </a:avLst>
          </a:prstGeom>
          <a:noFill/>
          <a:ln w="12700">
            <a:solidFill>
              <a:schemeClr val="tx1"/>
            </a:solidFill>
            <a:round/>
            <a:headEnd type="none" w="sm" len="sm"/>
            <a:tailEnd type="none" w="sm" len="sm"/>
          </a:ln>
          <a:effectLst/>
        </p:spPr>
        <p:txBody>
          <a:bodyPr wrap="none" anchor="ctr"/>
          <a:lstStyle/>
          <a:p>
            <a:pPr algn="ctr"/>
            <a:r>
              <a:rPr lang="en-US" sz="2000"/>
              <a:t>Target</a:t>
            </a:r>
          </a:p>
        </p:txBody>
      </p:sp>
      <p:sp>
        <p:nvSpPr>
          <p:cNvPr id="431111" name="Oval 7"/>
          <p:cNvSpPr>
            <a:spLocks noChangeArrowheads="1"/>
          </p:cNvSpPr>
          <p:nvPr/>
        </p:nvSpPr>
        <p:spPr bwMode="auto">
          <a:xfrm>
            <a:off x="3352800" y="2133600"/>
            <a:ext cx="304800" cy="304800"/>
          </a:xfrm>
          <a:prstGeom prst="ellipse">
            <a:avLst/>
          </a:prstGeom>
          <a:noFill/>
          <a:ln w="12700">
            <a:solidFill>
              <a:schemeClr val="tx1"/>
            </a:solidFill>
            <a:round/>
            <a:headEnd type="none" w="sm" len="sm"/>
            <a:tailEnd type="none" w="sm" len="sm"/>
          </a:ln>
          <a:effectLst/>
        </p:spPr>
        <p:txBody>
          <a:bodyPr wrap="none" anchor="ctr"/>
          <a:lstStyle/>
          <a:p>
            <a:endParaRPr lang="en-GB"/>
          </a:p>
        </p:txBody>
      </p:sp>
      <p:sp>
        <p:nvSpPr>
          <p:cNvPr id="431112" name="Oval 8"/>
          <p:cNvSpPr>
            <a:spLocks noChangeArrowheads="1"/>
          </p:cNvSpPr>
          <p:nvPr/>
        </p:nvSpPr>
        <p:spPr bwMode="auto">
          <a:xfrm>
            <a:off x="5715000" y="2133600"/>
            <a:ext cx="304800" cy="304800"/>
          </a:xfrm>
          <a:prstGeom prst="ellipse">
            <a:avLst/>
          </a:prstGeom>
          <a:noFill/>
          <a:ln w="12700">
            <a:solidFill>
              <a:schemeClr val="tx1"/>
            </a:solidFill>
            <a:round/>
            <a:headEnd type="none" w="sm" len="sm"/>
            <a:tailEnd type="none" w="sm" len="sm"/>
          </a:ln>
          <a:effectLst/>
        </p:spPr>
        <p:txBody>
          <a:bodyPr wrap="none" anchor="ctr"/>
          <a:lstStyle/>
          <a:p>
            <a:endParaRPr lang="en-GB"/>
          </a:p>
        </p:txBody>
      </p:sp>
      <p:sp>
        <p:nvSpPr>
          <p:cNvPr id="431113" name="Text Box 9"/>
          <p:cNvSpPr txBox="1">
            <a:spLocks noChangeArrowheads="1"/>
          </p:cNvSpPr>
          <p:nvPr/>
        </p:nvSpPr>
        <p:spPr bwMode="auto">
          <a:xfrm>
            <a:off x="2286000" y="4724400"/>
            <a:ext cx="930275" cy="396875"/>
          </a:xfrm>
          <a:prstGeom prst="rect">
            <a:avLst/>
          </a:prstGeom>
          <a:noFill/>
          <a:ln w="12700">
            <a:noFill/>
            <a:miter lim="800000"/>
            <a:headEnd type="none" w="sm" len="sm"/>
            <a:tailEnd type="none" w="sm" len="sm"/>
          </a:ln>
          <a:effectLst/>
        </p:spPr>
        <p:txBody>
          <a:bodyPr wrap="none">
            <a:spAutoFit/>
          </a:bodyPr>
          <a:lstStyle/>
          <a:p>
            <a:r>
              <a:rPr lang="en-US" sz="2000"/>
              <a:t>exit / p</a:t>
            </a:r>
          </a:p>
        </p:txBody>
      </p:sp>
      <p:sp>
        <p:nvSpPr>
          <p:cNvPr id="431114" name="Line 10"/>
          <p:cNvSpPr>
            <a:spLocks noChangeShapeType="1"/>
          </p:cNvSpPr>
          <p:nvPr/>
        </p:nvSpPr>
        <p:spPr bwMode="auto">
          <a:xfrm>
            <a:off x="3276600" y="3276600"/>
            <a:ext cx="2895600" cy="0"/>
          </a:xfrm>
          <a:prstGeom prst="line">
            <a:avLst/>
          </a:prstGeom>
          <a:noFill/>
          <a:ln w="12700">
            <a:solidFill>
              <a:schemeClr val="tx1"/>
            </a:solidFill>
            <a:round/>
            <a:headEnd type="none" w="sm" len="sm"/>
            <a:tailEnd type="triangle" w="sm" len="sm"/>
          </a:ln>
          <a:effectLst/>
        </p:spPr>
        <p:txBody>
          <a:bodyPr wrap="none" anchor="ctr"/>
          <a:lstStyle/>
          <a:p>
            <a:endParaRPr lang="en-GB"/>
          </a:p>
        </p:txBody>
      </p:sp>
      <p:sp>
        <p:nvSpPr>
          <p:cNvPr id="431115" name="Line 11"/>
          <p:cNvSpPr>
            <a:spLocks noChangeShapeType="1"/>
          </p:cNvSpPr>
          <p:nvPr/>
        </p:nvSpPr>
        <p:spPr bwMode="auto">
          <a:xfrm flipV="1">
            <a:off x="2819400" y="2362200"/>
            <a:ext cx="533400" cy="609600"/>
          </a:xfrm>
          <a:prstGeom prst="line">
            <a:avLst/>
          </a:prstGeom>
          <a:noFill/>
          <a:ln w="12700">
            <a:solidFill>
              <a:schemeClr val="tx1"/>
            </a:solidFill>
            <a:round/>
            <a:headEnd type="none" w="sm" len="sm"/>
            <a:tailEnd type="triangle" w="sm" len="sm"/>
          </a:ln>
          <a:effectLst/>
        </p:spPr>
        <p:txBody>
          <a:bodyPr wrap="none" anchor="ctr"/>
          <a:lstStyle/>
          <a:p>
            <a:endParaRPr lang="en-GB"/>
          </a:p>
        </p:txBody>
      </p:sp>
      <p:sp>
        <p:nvSpPr>
          <p:cNvPr id="431116" name="Line 12"/>
          <p:cNvSpPr>
            <a:spLocks noChangeShapeType="1"/>
          </p:cNvSpPr>
          <p:nvPr/>
        </p:nvSpPr>
        <p:spPr bwMode="auto">
          <a:xfrm>
            <a:off x="3657600" y="2286000"/>
            <a:ext cx="2057400" cy="0"/>
          </a:xfrm>
          <a:prstGeom prst="line">
            <a:avLst/>
          </a:prstGeom>
          <a:noFill/>
          <a:ln w="12700">
            <a:solidFill>
              <a:schemeClr val="tx1"/>
            </a:solidFill>
            <a:round/>
            <a:headEnd type="none" w="sm" len="sm"/>
            <a:tailEnd type="triangle" w="sm" len="sm"/>
          </a:ln>
          <a:effectLst/>
        </p:spPr>
        <p:txBody>
          <a:bodyPr wrap="none" anchor="ctr"/>
          <a:lstStyle/>
          <a:p>
            <a:endParaRPr lang="en-GB"/>
          </a:p>
        </p:txBody>
      </p:sp>
      <p:sp>
        <p:nvSpPr>
          <p:cNvPr id="431117" name="Line 13"/>
          <p:cNvSpPr>
            <a:spLocks noChangeShapeType="1"/>
          </p:cNvSpPr>
          <p:nvPr/>
        </p:nvSpPr>
        <p:spPr bwMode="auto">
          <a:xfrm>
            <a:off x="5943600" y="2362200"/>
            <a:ext cx="457200" cy="609600"/>
          </a:xfrm>
          <a:prstGeom prst="line">
            <a:avLst/>
          </a:prstGeom>
          <a:noFill/>
          <a:ln w="12700">
            <a:solidFill>
              <a:schemeClr val="tx1"/>
            </a:solidFill>
            <a:round/>
            <a:headEnd type="none" w="sm" len="sm"/>
            <a:tailEnd type="triangle" w="sm" len="sm"/>
          </a:ln>
          <a:effectLst/>
        </p:spPr>
        <p:txBody>
          <a:bodyPr wrap="none" anchor="ctr"/>
          <a:lstStyle/>
          <a:p>
            <a:endParaRPr lang="en-GB"/>
          </a:p>
        </p:txBody>
      </p:sp>
      <p:sp>
        <p:nvSpPr>
          <p:cNvPr id="431118" name="Text Box 14"/>
          <p:cNvSpPr txBox="1">
            <a:spLocks noChangeArrowheads="1"/>
          </p:cNvSpPr>
          <p:nvPr/>
        </p:nvSpPr>
        <p:spPr bwMode="auto">
          <a:xfrm>
            <a:off x="6019800" y="1676400"/>
            <a:ext cx="1098550" cy="396875"/>
          </a:xfrm>
          <a:prstGeom prst="rect">
            <a:avLst/>
          </a:prstGeom>
          <a:noFill/>
          <a:ln w="12700">
            <a:noFill/>
            <a:miter lim="800000"/>
            <a:headEnd type="none" w="sm" len="sm"/>
            <a:tailEnd type="none" w="sm" len="sm"/>
          </a:ln>
          <a:effectLst/>
        </p:spPr>
        <p:txBody>
          <a:bodyPr wrap="none">
            <a:spAutoFit/>
          </a:bodyPr>
          <a:lstStyle/>
          <a:p>
            <a:r>
              <a:rPr lang="en-US" sz="2000"/>
              <a:t>entry / q</a:t>
            </a:r>
          </a:p>
        </p:txBody>
      </p:sp>
      <p:sp>
        <p:nvSpPr>
          <p:cNvPr id="431119" name="Text Box 15"/>
          <p:cNvSpPr txBox="1">
            <a:spLocks noChangeArrowheads="1"/>
          </p:cNvSpPr>
          <p:nvPr/>
        </p:nvSpPr>
        <p:spPr bwMode="auto">
          <a:xfrm>
            <a:off x="3717925" y="1077913"/>
            <a:ext cx="18764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FF"/>
                </a:solidFill>
              </a:rPr>
              <a:t>Junction states</a:t>
            </a:r>
          </a:p>
        </p:txBody>
      </p:sp>
      <p:sp>
        <p:nvSpPr>
          <p:cNvPr id="431120" name="Line 16"/>
          <p:cNvSpPr>
            <a:spLocks noChangeShapeType="1"/>
          </p:cNvSpPr>
          <p:nvPr/>
        </p:nvSpPr>
        <p:spPr bwMode="auto">
          <a:xfrm flipH="1">
            <a:off x="3581400" y="1447800"/>
            <a:ext cx="762000" cy="685800"/>
          </a:xfrm>
          <a:prstGeom prst="line">
            <a:avLst/>
          </a:prstGeom>
          <a:noFill/>
          <a:ln w="12700">
            <a:solidFill>
              <a:schemeClr val="tx2"/>
            </a:solidFill>
            <a:round/>
            <a:headEnd type="none" w="sm" len="sm"/>
            <a:tailEnd type="none" w="sm" len="sm"/>
          </a:ln>
          <a:effectLst/>
        </p:spPr>
        <p:txBody>
          <a:bodyPr wrap="none" anchor="ctr"/>
          <a:lstStyle/>
          <a:p>
            <a:endParaRPr lang="en-GB"/>
          </a:p>
        </p:txBody>
      </p:sp>
      <p:sp>
        <p:nvSpPr>
          <p:cNvPr id="431121" name="Line 17"/>
          <p:cNvSpPr>
            <a:spLocks noChangeShapeType="1"/>
          </p:cNvSpPr>
          <p:nvPr/>
        </p:nvSpPr>
        <p:spPr bwMode="auto">
          <a:xfrm>
            <a:off x="4953000" y="1447800"/>
            <a:ext cx="838200" cy="685800"/>
          </a:xfrm>
          <a:prstGeom prst="line">
            <a:avLst/>
          </a:prstGeom>
          <a:noFill/>
          <a:ln w="12700">
            <a:solidFill>
              <a:schemeClr val="tx2"/>
            </a:solidFill>
            <a:round/>
            <a:headEnd type="none" w="sm" len="sm"/>
            <a:tailEnd type="none" w="sm" len="sm"/>
          </a:ln>
          <a:effectLst/>
        </p:spPr>
        <p:txBody>
          <a:bodyPr wrap="none" anchor="ctr"/>
          <a:lstStyle/>
          <a:p>
            <a:endParaRPr lang="en-GB"/>
          </a:p>
        </p:txBody>
      </p:sp>
      <p:sp>
        <p:nvSpPr>
          <p:cNvPr id="431122" name="Text Box 18"/>
          <p:cNvSpPr txBox="1">
            <a:spLocks noChangeArrowheads="1"/>
          </p:cNvSpPr>
          <p:nvPr/>
        </p:nvSpPr>
        <p:spPr bwMode="auto">
          <a:xfrm>
            <a:off x="4191000" y="2895600"/>
            <a:ext cx="933450" cy="366713"/>
          </a:xfrm>
          <a:prstGeom prst="rect">
            <a:avLst/>
          </a:prstGeom>
          <a:noFill/>
          <a:ln w="12700">
            <a:noFill/>
            <a:miter lim="800000"/>
            <a:headEnd type="none" w="sm" len="sm"/>
            <a:tailEnd type="none" w="sm" len="sm"/>
          </a:ln>
          <a:effectLst/>
        </p:spPr>
        <p:txBody>
          <a:bodyPr wrap="none">
            <a:spAutoFit/>
          </a:bodyPr>
          <a:lstStyle/>
          <a:p>
            <a:r>
              <a:rPr lang="en-US" sz="1800"/>
              <a:t>f / a;b;c</a:t>
            </a:r>
          </a:p>
        </p:txBody>
      </p:sp>
      <p:sp>
        <p:nvSpPr>
          <p:cNvPr id="431123" name="Text Box 19"/>
          <p:cNvSpPr txBox="1">
            <a:spLocks noChangeArrowheads="1"/>
          </p:cNvSpPr>
          <p:nvPr/>
        </p:nvSpPr>
        <p:spPr bwMode="auto">
          <a:xfrm>
            <a:off x="4419600" y="1957388"/>
            <a:ext cx="438150" cy="366712"/>
          </a:xfrm>
          <a:prstGeom prst="rect">
            <a:avLst/>
          </a:prstGeom>
          <a:noFill/>
          <a:ln w="12700">
            <a:noFill/>
            <a:miter lim="800000"/>
            <a:headEnd type="none" w="sm" len="sm"/>
            <a:tailEnd type="none" w="sm" len="sm"/>
          </a:ln>
          <a:effectLst/>
        </p:spPr>
        <p:txBody>
          <a:bodyPr wrap="none">
            <a:spAutoFit/>
          </a:bodyPr>
          <a:lstStyle/>
          <a:p>
            <a:r>
              <a:rPr lang="en-US" sz="1800"/>
              <a:t>/ b</a:t>
            </a:r>
          </a:p>
        </p:txBody>
      </p:sp>
      <p:sp>
        <p:nvSpPr>
          <p:cNvPr id="431124" name="Text Box 20"/>
          <p:cNvSpPr txBox="1">
            <a:spLocks noChangeArrowheads="1"/>
          </p:cNvSpPr>
          <p:nvPr/>
        </p:nvSpPr>
        <p:spPr bwMode="auto">
          <a:xfrm>
            <a:off x="2590800" y="2438400"/>
            <a:ext cx="565150" cy="366713"/>
          </a:xfrm>
          <a:prstGeom prst="rect">
            <a:avLst/>
          </a:prstGeom>
          <a:noFill/>
          <a:ln w="12700">
            <a:noFill/>
            <a:miter lim="800000"/>
            <a:headEnd type="none" w="sm" len="sm"/>
            <a:tailEnd type="none" w="sm" len="sm"/>
          </a:ln>
          <a:effectLst/>
        </p:spPr>
        <p:txBody>
          <a:bodyPr wrap="none">
            <a:spAutoFit/>
          </a:bodyPr>
          <a:lstStyle/>
          <a:p>
            <a:r>
              <a:rPr lang="en-US" sz="1800"/>
              <a:t>e /a</a:t>
            </a:r>
          </a:p>
        </p:txBody>
      </p:sp>
      <p:sp>
        <p:nvSpPr>
          <p:cNvPr id="431125" name="Text Box 21"/>
          <p:cNvSpPr txBox="1">
            <a:spLocks noChangeArrowheads="1"/>
          </p:cNvSpPr>
          <p:nvPr/>
        </p:nvSpPr>
        <p:spPr bwMode="auto">
          <a:xfrm>
            <a:off x="6248400" y="2414588"/>
            <a:ext cx="425450" cy="366712"/>
          </a:xfrm>
          <a:prstGeom prst="rect">
            <a:avLst/>
          </a:prstGeom>
          <a:noFill/>
          <a:ln w="12700">
            <a:noFill/>
            <a:miter lim="800000"/>
            <a:headEnd type="none" w="sm" len="sm"/>
            <a:tailEnd type="none" w="sm" len="sm"/>
          </a:ln>
          <a:effectLst/>
        </p:spPr>
        <p:txBody>
          <a:bodyPr wrap="none">
            <a:spAutoFit/>
          </a:bodyPr>
          <a:lstStyle/>
          <a:p>
            <a:r>
              <a:rPr lang="en-US" sz="1800"/>
              <a:t>/ c</a:t>
            </a:r>
          </a:p>
        </p:txBody>
      </p:sp>
      <p:sp>
        <p:nvSpPr>
          <p:cNvPr id="431126" name="Text Box 22"/>
          <p:cNvSpPr txBox="1">
            <a:spLocks noChangeArrowheads="1"/>
          </p:cNvSpPr>
          <p:nvPr/>
        </p:nvSpPr>
        <p:spPr bwMode="auto">
          <a:xfrm>
            <a:off x="4876800" y="5562600"/>
            <a:ext cx="1785938" cy="701675"/>
          </a:xfrm>
          <a:prstGeom prst="rect">
            <a:avLst/>
          </a:prstGeom>
          <a:noFill/>
          <a:ln w="12700">
            <a:noFill/>
            <a:miter lim="800000"/>
            <a:headEnd type="none" w="sm" len="sm"/>
            <a:tailEnd type="none" w="sm" len="sm"/>
          </a:ln>
          <a:effectLst/>
        </p:spPr>
        <p:txBody>
          <a:bodyPr wrap="none">
            <a:spAutoFit/>
          </a:bodyPr>
          <a:lstStyle/>
          <a:p>
            <a:r>
              <a:rPr lang="en-US" sz="2000">
                <a:solidFill>
                  <a:srgbClr val="0000FF"/>
                </a:solidFill>
              </a:rPr>
              <a:t>e / a; p; b; q; c</a:t>
            </a:r>
          </a:p>
          <a:p>
            <a:r>
              <a:rPr lang="en-US" sz="2000">
                <a:solidFill>
                  <a:srgbClr val="0000FF"/>
                </a:solidFill>
              </a:rPr>
              <a:t>f / p; a; b; c; q</a:t>
            </a:r>
          </a:p>
        </p:txBody>
      </p:sp>
      <p:sp>
        <p:nvSpPr>
          <p:cNvPr id="431127" name="Text Box 23"/>
          <p:cNvSpPr txBox="1">
            <a:spLocks noChangeArrowheads="1"/>
          </p:cNvSpPr>
          <p:nvPr/>
        </p:nvSpPr>
        <p:spPr bwMode="auto">
          <a:xfrm>
            <a:off x="2438400" y="5562600"/>
            <a:ext cx="2281238" cy="579438"/>
          </a:xfrm>
          <a:prstGeom prst="rect">
            <a:avLst/>
          </a:prstGeom>
          <a:noFill/>
          <a:ln w="12700">
            <a:noFill/>
            <a:miter lim="800000"/>
            <a:headEnd type="none" w="sm" len="sm"/>
            <a:tailEnd type="none" w="sm" len="sm"/>
          </a:ln>
          <a:effectLst/>
        </p:spPr>
        <p:txBody>
          <a:bodyPr wrap="none">
            <a:spAutoFit/>
          </a:bodyPr>
          <a:lstStyle/>
          <a:p>
            <a:r>
              <a:rPr lang="en-US" sz="3200">
                <a:solidFill>
                  <a:srgbClr val="0000FF"/>
                </a:solidFill>
              </a:rPr>
              <a:t>Outcomes -</a:t>
            </a:r>
          </a:p>
        </p:txBody>
      </p:sp>
      <p:sp>
        <p:nvSpPr>
          <p:cNvPr id="25" name="Slide Number Placeholder 24"/>
          <p:cNvSpPr>
            <a:spLocks noGrp="1"/>
          </p:cNvSpPr>
          <p:nvPr>
            <p:ph type="sldNum" sz="quarter" idx="12"/>
          </p:nvPr>
        </p:nvSpPr>
        <p:spPr/>
        <p:txBody>
          <a:bodyPr/>
          <a:lstStyle/>
          <a:p>
            <a:r>
              <a:rPr lang="en-US" smtClean="0"/>
              <a:t>Slide: </a:t>
            </a:r>
            <a:fld id="{8E3E7EF5-1D04-4334-9510-70F332134E12}"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3154" name="Group 2"/>
          <p:cNvGrpSpPr>
            <a:grpSpLocks/>
          </p:cNvGrpSpPr>
          <p:nvPr/>
        </p:nvGrpSpPr>
        <p:grpSpPr bwMode="auto">
          <a:xfrm>
            <a:off x="2133600" y="1752600"/>
            <a:ext cx="5105400" cy="3124200"/>
            <a:chOff x="768" y="1104"/>
            <a:chExt cx="4656" cy="2208"/>
          </a:xfrm>
        </p:grpSpPr>
        <p:sp>
          <p:nvSpPr>
            <p:cNvPr id="433155" name="Line 3"/>
            <p:cNvSpPr>
              <a:spLocks noChangeShapeType="1"/>
            </p:cNvSpPr>
            <p:nvPr/>
          </p:nvSpPr>
          <p:spPr bwMode="auto">
            <a:xfrm>
              <a:off x="768" y="2160"/>
              <a:ext cx="4656" cy="0"/>
            </a:xfrm>
            <a:prstGeom prst="line">
              <a:avLst/>
            </a:prstGeom>
            <a:noFill/>
            <a:ln w="12700">
              <a:solidFill>
                <a:schemeClr val="tx1"/>
              </a:solidFill>
              <a:prstDash val="dash"/>
              <a:round/>
              <a:headEnd type="none" w="sm" len="sm"/>
              <a:tailEnd type="none" w="sm" len="sm"/>
            </a:ln>
            <a:effectLst/>
          </p:spPr>
          <p:txBody>
            <a:bodyPr wrap="none" anchor="ctr"/>
            <a:lstStyle/>
            <a:p>
              <a:endParaRPr lang="en-GB"/>
            </a:p>
          </p:txBody>
        </p:sp>
        <p:sp>
          <p:nvSpPr>
            <p:cNvPr id="433156" name="AutoShape 4"/>
            <p:cNvSpPr>
              <a:spLocks noChangeArrowheads="1"/>
            </p:cNvSpPr>
            <p:nvPr/>
          </p:nvSpPr>
          <p:spPr bwMode="auto">
            <a:xfrm>
              <a:off x="768" y="1104"/>
              <a:ext cx="4656" cy="2208"/>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endParaRPr lang="en-GB"/>
            </a:p>
          </p:txBody>
        </p:sp>
      </p:grpSp>
      <p:sp>
        <p:nvSpPr>
          <p:cNvPr id="433157" name="Rectangle 5"/>
          <p:cNvSpPr>
            <a:spLocks noGrp="1" noChangeArrowheads="1"/>
          </p:cNvSpPr>
          <p:nvPr>
            <p:ph type="title"/>
          </p:nvPr>
        </p:nvSpPr>
        <p:spPr/>
        <p:txBody>
          <a:bodyPr/>
          <a:lstStyle/>
          <a:p>
            <a:r>
              <a:rPr lang="en-US"/>
              <a:t>Join and Fork</a:t>
            </a:r>
          </a:p>
        </p:txBody>
      </p:sp>
      <p:sp>
        <p:nvSpPr>
          <p:cNvPr id="433158" name="Oval 6"/>
          <p:cNvSpPr>
            <a:spLocks noChangeArrowheads="1"/>
          </p:cNvSpPr>
          <p:nvPr/>
        </p:nvSpPr>
        <p:spPr bwMode="auto">
          <a:xfrm>
            <a:off x="762000" y="3124200"/>
            <a:ext cx="228600" cy="228600"/>
          </a:xfrm>
          <a:prstGeom prst="ellipse">
            <a:avLst/>
          </a:prstGeom>
          <a:solidFill>
            <a:schemeClr val="tx1"/>
          </a:solidFill>
          <a:ln w="12700">
            <a:solidFill>
              <a:schemeClr val="tx1"/>
            </a:solidFill>
            <a:round/>
            <a:headEnd type="none" w="sm" len="sm"/>
            <a:tailEnd type="none" w="sm" len="sm"/>
          </a:ln>
          <a:effectLst/>
        </p:spPr>
        <p:txBody>
          <a:bodyPr wrap="none" anchor="ctr"/>
          <a:lstStyle/>
          <a:p>
            <a:endParaRPr lang="en-GB"/>
          </a:p>
        </p:txBody>
      </p:sp>
      <p:grpSp>
        <p:nvGrpSpPr>
          <p:cNvPr id="433159" name="Group 7"/>
          <p:cNvGrpSpPr>
            <a:grpSpLocks/>
          </p:cNvGrpSpPr>
          <p:nvPr/>
        </p:nvGrpSpPr>
        <p:grpSpPr bwMode="auto">
          <a:xfrm>
            <a:off x="8458200" y="3200400"/>
            <a:ext cx="304800" cy="304800"/>
            <a:chOff x="1104" y="1968"/>
            <a:chExt cx="192" cy="192"/>
          </a:xfrm>
        </p:grpSpPr>
        <p:sp>
          <p:nvSpPr>
            <p:cNvPr id="433160" name="Oval 8"/>
            <p:cNvSpPr>
              <a:spLocks noChangeArrowheads="1"/>
            </p:cNvSpPr>
            <p:nvPr/>
          </p:nvSpPr>
          <p:spPr bwMode="auto">
            <a:xfrm>
              <a:off x="1104" y="1968"/>
              <a:ext cx="192" cy="192"/>
            </a:xfrm>
            <a:prstGeom prst="ellipse">
              <a:avLst/>
            </a:prstGeom>
            <a:noFill/>
            <a:ln w="12700">
              <a:solidFill>
                <a:schemeClr val="tx1"/>
              </a:solidFill>
              <a:round/>
              <a:headEnd type="none" w="sm" len="sm"/>
              <a:tailEnd type="none" w="sm" len="sm"/>
            </a:ln>
            <a:effectLst/>
          </p:spPr>
          <p:txBody>
            <a:bodyPr wrap="none" anchor="ctr"/>
            <a:lstStyle/>
            <a:p>
              <a:endParaRPr lang="en-GB"/>
            </a:p>
          </p:txBody>
        </p:sp>
        <p:sp>
          <p:nvSpPr>
            <p:cNvPr id="433161" name="Oval 9"/>
            <p:cNvSpPr>
              <a:spLocks noChangeArrowheads="1"/>
            </p:cNvSpPr>
            <p:nvPr/>
          </p:nvSpPr>
          <p:spPr bwMode="auto">
            <a:xfrm>
              <a:off x="1128" y="1992"/>
              <a:ext cx="144" cy="144"/>
            </a:xfrm>
            <a:prstGeom prst="ellipse">
              <a:avLst/>
            </a:prstGeom>
            <a:solidFill>
              <a:schemeClr val="tx1"/>
            </a:solidFill>
            <a:ln w="12700">
              <a:solidFill>
                <a:schemeClr val="tx1"/>
              </a:solidFill>
              <a:round/>
              <a:headEnd type="none" w="sm" len="sm"/>
              <a:tailEnd type="none" w="sm" len="sm"/>
            </a:ln>
            <a:effectLst/>
          </p:spPr>
          <p:txBody>
            <a:bodyPr wrap="none" anchor="ctr"/>
            <a:lstStyle/>
            <a:p>
              <a:endParaRPr lang="en-GB"/>
            </a:p>
          </p:txBody>
        </p:sp>
      </p:grpSp>
      <p:sp>
        <p:nvSpPr>
          <p:cNvPr id="433162" name="AutoShape 10"/>
          <p:cNvSpPr>
            <a:spLocks noChangeArrowheads="1"/>
          </p:cNvSpPr>
          <p:nvPr/>
        </p:nvSpPr>
        <p:spPr bwMode="auto">
          <a:xfrm>
            <a:off x="2895600" y="2057400"/>
            <a:ext cx="1066800" cy="685800"/>
          </a:xfrm>
          <a:prstGeom prst="roundRect">
            <a:avLst>
              <a:gd name="adj" fmla="val 16667"/>
            </a:avLst>
          </a:prstGeom>
          <a:noFill/>
          <a:ln w="12700">
            <a:solidFill>
              <a:schemeClr val="tx1"/>
            </a:solidFill>
            <a:round/>
            <a:headEnd type="none" w="sm" len="sm"/>
            <a:tailEnd type="none" w="sm" len="sm"/>
          </a:ln>
          <a:effectLst/>
        </p:spPr>
        <p:txBody>
          <a:bodyPr wrap="none" anchor="ctr"/>
          <a:lstStyle/>
          <a:p>
            <a:pPr algn="ctr"/>
            <a:r>
              <a:rPr lang="en-US" sz="2000"/>
              <a:t>A1</a:t>
            </a:r>
          </a:p>
        </p:txBody>
      </p:sp>
      <p:sp>
        <p:nvSpPr>
          <p:cNvPr id="433163" name="AutoShape 11"/>
          <p:cNvSpPr>
            <a:spLocks noChangeArrowheads="1"/>
          </p:cNvSpPr>
          <p:nvPr/>
        </p:nvSpPr>
        <p:spPr bwMode="auto">
          <a:xfrm>
            <a:off x="5181600" y="2057400"/>
            <a:ext cx="1066800" cy="685800"/>
          </a:xfrm>
          <a:prstGeom prst="roundRect">
            <a:avLst>
              <a:gd name="adj" fmla="val 16667"/>
            </a:avLst>
          </a:prstGeom>
          <a:noFill/>
          <a:ln w="12700">
            <a:solidFill>
              <a:schemeClr val="tx1"/>
            </a:solidFill>
            <a:round/>
            <a:headEnd type="none" w="sm" len="sm"/>
            <a:tailEnd type="none" w="sm" len="sm"/>
          </a:ln>
          <a:effectLst/>
        </p:spPr>
        <p:txBody>
          <a:bodyPr wrap="none" anchor="ctr"/>
          <a:lstStyle/>
          <a:p>
            <a:pPr algn="ctr"/>
            <a:r>
              <a:rPr lang="en-US" sz="2000"/>
              <a:t>A2</a:t>
            </a:r>
          </a:p>
        </p:txBody>
      </p:sp>
      <p:sp>
        <p:nvSpPr>
          <p:cNvPr id="433164" name="AutoShape 12"/>
          <p:cNvSpPr>
            <a:spLocks noChangeArrowheads="1"/>
          </p:cNvSpPr>
          <p:nvPr/>
        </p:nvSpPr>
        <p:spPr bwMode="auto">
          <a:xfrm>
            <a:off x="2895600" y="3733800"/>
            <a:ext cx="1066800" cy="685800"/>
          </a:xfrm>
          <a:prstGeom prst="roundRect">
            <a:avLst>
              <a:gd name="adj" fmla="val 16667"/>
            </a:avLst>
          </a:prstGeom>
          <a:noFill/>
          <a:ln w="12700">
            <a:solidFill>
              <a:schemeClr val="tx1"/>
            </a:solidFill>
            <a:round/>
            <a:headEnd type="none" w="sm" len="sm"/>
            <a:tailEnd type="none" w="sm" len="sm"/>
          </a:ln>
          <a:effectLst/>
        </p:spPr>
        <p:txBody>
          <a:bodyPr wrap="none" anchor="ctr"/>
          <a:lstStyle/>
          <a:p>
            <a:pPr algn="ctr"/>
            <a:r>
              <a:rPr lang="en-US" sz="2000"/>
              <a:t>B1</a:t>
            </a:r>
          </a:p>
        </p:txBody>
      </p:sp>
      <p:sp>
        <p:nvSpPr>
          <p:cNvPr id="433165" name="AutoShape 13"/>
          <p:cNvSpPr>
            <a:spLocks noChangeArrowheads="1"/>
          </p:cNvSpPr>
          <p:nvPr/>
        </p:nvSpPr>
        <p:spPr bwMode="auto">
          <a:xfrm>
            <a:off x="5181600" y="3733800"/>
            <a:ext cx="1066800" cy="685800"/>
          </a:xfrm>
          <a:prstGeom prst="roundRect">
            <a:avLst>
              <a:gd name="adj" fmla="val 16667"/>
            </a:avLst>
          </a:prstGeom>
          <a:noFill/>
          <a:ln w="12700">
            <a:solidFill>
              <a:schemeClr val="tx1"/>
            </a:solidFill>
            <a:round/>
            <a:headEnd type="none" w="sm" len="sm"/>
            <a:tailEnd type="none" w="sm" len="sm"/>
          </a:ln>
          <a:effectLst/>
        </p:spPr>
        <p:txBody>
          <a:bodyPr wrap="none" anchor="ctr"/>
          <a:lstStyle/>
          <a:p>
            <a:pPr algn="ctr"/>
            <a:r>
              <a:rPr lang="en-US" sz="2000"/>
              <a:t>B2</a:t>
            </a:r>
          </a:p>
        </p:txBody>
      </p:sp>
      <p:sp>
        <p:nvSpPr>
          <p:cNvPr id="433166" name="Line 14"/>
          <p:cNvSpPr>
            <a:spLocks noChangeShapeType="1"/>
          </p:cNvSpPr>
          <p:nvPr/>
        </p:nvSpPr>
        <p:spPr bwMode="auto">
          <a:xfrm flipV="1">
            <a:off x="1524000" y="2400300"/>
            <a:ext cx="1371600" cy="72390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67" name="Line 15"/>
          <p:cNvSpPr>
            <a:spLocks noChangeShapeType="1"/>
          </p:cNvSpPr>
          <p:nvPr/>
        </p:nvSpPr>
        <p:spPr bwMode="auto">
          <a:xfrm>
            <a:off x="1524000" y="2971800"/>
            <a:ext cx="0" cy="609600"/>
          </a:xfrm>
          <a:prstGeom prst="line">
            <a:avLst/>
          </a:prstGeom>
          <a:noFill/>
          <a:ln w="38100">
            <a:solidFill>
              <a:schemeClr val="tx1"/>
            </a:solidFill>
            <a:round/>
            <a:headEnd type="none" w="sm" len="sm"/>
            <a:tailEnd type="none" w="sm" len="sm"/>
          </a:ln>
          <a:effectLst/>
        </p:spPr>
        <p:txBody>
          <a:bodyPr wrap="none" anchor="ctr"/>
          <a:lstStyle/>
          <a:p>
            <a:endParaRPr lang="en-GB"/>
          </a:p>
        </p:txBody>
      </p:sp>
      <p:sp>
        <p:nvSpPr>
          <p:cNvPr id="433168" name="Line 16"/>
          <p:cNvSpPr>
            <a:spLocks noChangeShapeType="1"/>
          </p:cNvSpPr>
          <p:nvPr/>
        </p:nvSpPr>
        <p:spPr bwMode="auto">
          <a:xfrm>
            <a:off x="3962400" y="2362200"/>
            <a:ext cx="1219200" cy="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69" name="Line 17"/>
          <p:cNvSpPr>
            <a:spLocks noChangeShapeType="1"/>
          </p:cNvSpPr>
          <p:nvPr/>
        </p:nvSpPr>
        <p:spPr bwMode="auto">
          <a:xfrm>
            <a:off x="8077200" y="3048000"/>
            <a:ext cx="0" cy="762000"/>
          </a:xfrm>
          <a:prstGeom prst="line">
            <a:avLst/>
          </a:prstGeom>
          <a:noFill/>
          <a:ln w="38100">
            <a:solidFill>
              <a:schemeClr val="tx1"/>
            </a:solidFill>
            <a:round/>
            <a:headEnd type="none" w="sm" len="sm"/>
            <a:tailEnd type="none" w="sm" len="sm"/>
          </a:ln>
          <a:effectLst/>
        </p:spPr>
        <p:txBody>
          <a:bodyPr wrap="none" anchor="ctr"/>
          <a:lstStyle/>
          <a:p>
            <a:endParaRPr lang="en-GB"/>
          </a:p>
        </p:txBody>
      </p:sp>
      <p:sp>
        <p:nvSpPr>
          <p:cNvPr id="433170" name="Line 18"/>
          <p:cNvSpPr>
            <a:spLocks noChangeShapeType="1"/>
          </p:cNvSpPr>
          <p:nvPr/>
        </p:nvSpPr>
        <p:spPr bwMode="auto">
          <a:xfrm>
            <a:off x="1524000" y="3352800"/>
            <a:ext cx="1371600" cy="68580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71" name="Line 19"/>
          <p:cNvSpPr>
            <a:spLocks noChangeShapeType="1"/>
          </p:cNvSpPr>
          <p:nvPr/>
        </p:nvSpPr>
        <p:spPr bwMode="auto">
          <a:xfrm>
            <a:off x="3962400" y="4038600"/>
            <a:ext cx="1219200" cy="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72" name="Line 20"/>
          <p:cNvSpPr>
            <a:spLocks noChangeShapeType="1"/>
          </p:cNvSpPr>
          <p:nvPr/>
        </p:nvSpPr>
        <p:spPr bwMode="auto">
          <a:xfrm flipV="1">
            <a:off x="6248400" y="3581400"/>
            <a:ext cx="1828800" cy="45720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73" name="Line 21"/>
          <p:cNvSpPr>
            <a:spLocks noChangeShapeType="1"/>
          </p:cNvSpPr>
          <p:nvPr/>
        </p:nvSpPr>
        <p:spPr bwMode="auto">
          <a:xfrm>
            <a:off x="6248400" y="2362200"/>
            <a:ext cx="1828800" cy="91440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74" name="Line 22"/>
          <p:cNvSpPr>
            <a:spLocks noChangeShapeType="1"/>
          </p:cNvSpPr>
          <p:nvPr/>
        </p:nvSpPr>
        <p:spPr bwMode="auto">
          <a:xfrm>
            <a:off x="8077200" y="3352800"/>
            <a:ext cx="381000" cy="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75" name="Line 23"/>
          <p:cNvSpPr>
            <a:spLocks noChangeShapeType="1"/>
          </p:cNvSpPr>
          <p:nvPr/>
        </p:nvSpPr>
        <p:spPr bwMode="auto">
          <a:xfrm>
            <a:off x="914400" y="3276600"/>
            <a:ext cx="609600" cy="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3176" name="Text Box 24"/>
          <p:cNvSpPr txBox="1">
            <a:spLocks noChangeArrowheads="1"/>
          </p:cNvSpPr>
          <p:nvPr/>
        </p:nvSpPr>
        <p:spPr bwMode="auto">
          <a:xfrm>
            <a:off x="1219200" y="3962400"/>
            <a:ext cx="6064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FF"/>
                </a:solidFill>
              </a:rPr>
              <a:t>fork</a:t>
            </a:r>
          </a:p>
        </p:txBody>
      </p:sp>
      <p:sp>
        <p:nvSpPr>
          <p:cNvPr id="433177" name="Text Box 25"/>
          <p:cNvSpPr txBox="1">
            <a:spLocks noChangeArrowheads="1"/>
          </p:cNvSpPr>
          <p:nvPr/>
        </p:nvSpPr>
        <p:spPr bwMode="auto">
          <a:xfrm>
            <a:off x="7848600" y="3962400"/>
            <a:ext cx="581025" cy="396875"/>
          </a:xfrm>
          <a:prstGeom prst="rect">
            <a:avLst/>
          </a:prstGeom>
          <a:noFill/>
          <a:ln w="12700">
            <a:noFill/>
            <a:miter lim="800000"/>
            <a:headEnd type="none" w="sm" len="sm"/>
            <a:tailEnd type="none" w="sm" len="sm"/>
          </a:ln>
          <a:effectLst/>
        </p:spPr>
        <p:txBody>
          <a:bodyPr wrap="none">
            <a:spAutoFit/>
          </a:bodyPr>
          <a:lstStyle/>
          <a:p>
            <a:r>
              <a:rPr lang="en-US" sz="2000">
                <a:solidFill>
                  <a:srgbClr val="0000FF"/>
                </a:solidFill>
              </a:rPr>
              <a:t>join</a:t>
            </a:r>
          </a:p>
        </p:txBody>
      </p:sp>
      <p:sp>
        <p:nvSpPr>
          <p:cNvPr id="433178" name="Line 26"/>
          <p:cNvSpPr>
            <a:spLocks noChangeShapeType="1"/>
          </p:cNvSpPr>
          <p:nvPr/>
        </p:nvSpPr>
        <p:spPr bwMode="auto">
          <a:xfrm>
            <a:off x="2133600" y="3276600"/>
            <a:ext cx="5105400" cy="0"/>
          </a:xfrm>
          <a:prstGeom prst="line">
            <a:avLst/>
          </a:prstGeom>
          <a:noFill/>
          <a:ln w="12700">
            <a:solidFill>
              <a:schemeClr val="tx1"/>
            </a:solidFill>
            <a:prstDash val="dash"/>
            <a:round/>
            <a:headEnd type="none" w="sm" len="sm"/>
            <a:tailEnd type="none" w="lg" len="lg"/>
          </a:ln>
          <a:effectLst/>
        </p:spPr>
        <p:txBody>
          <a:bodyPr/>
          <a:lstStyle/>
          <a:p>
            <a:endParaRPr lang="en-GB"/>
          </a:p>
        </p:txBody>
      </p:sp>
      <p:sp>
        <p:nvSpPr>
          <p:cNvPr id="28" name="Slide Number Placeholder 27"/>
          <p:cNvSpPr>
            <a:spLocks noGrp="1"/>
          </p:cNvSpPr>
          <p:nvPr>
            <p:ph type="sldNum" sz="quarter" idx="12"/>
          </p:nvPr>
        </p:nvSpPr>
        <p:spPr/>
        <p:txBody>
          <a:bodyPr/>
          <a:lstStyle/>
          <a:p>
            <a:r>
              <a:rPr lang="en-US" smtClean="0"/>
              <a:t>Slide: </a:t>
            </a:r>
            <a:fld id="{8E3E7EF5-1D04-4334-9510-70F332134E12}"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AutoShape 2"/>
          <p:cNvSpPr>
            <a:spLocks noChangeArrowheads="1"/>
          </p:cNvSpPr>
          <p:nvPr/>
        </p:nvSpPr>
        <p:spPr bwMode="auto">
          <a:xfrm>
            <a:off x="1676400" y="3733800"/>
            <a:ext cx="2971800" cy="22098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endParaRPr lang="en-GB"/>
          </a:p>
        </p:txBody>
      </p:sp>
      <p:sp>
        <p:nvSpPr>
          <p:cNvPr id="437270" name="Rectangle 22"/>
          <p:cNvSpPr>
            <a:spLocks noGrp="1" noChangeArrowheads="1"/>
          </p:cNvSpPr>
          <p:nvPr>
            <p:ph type="title"/>
          </p:nvPr>
        </p:nvSpPr>
        <p:spPr/>
        <p:txBody>
          <a:bodyPr/>
          <a:lstStyle/>
          <a:p>
            <a:r>
              <a:rPr lang="en-US"/>
              <a:t>Implementing States</a:t>
            </a:r>
          </a:p>
        </p:txBody>
      </p:sp>
      <p:sp>
        <p:nvSpPr>
          <p:cNvPr id="437271" name="Rectangle 23"/>
          <p:cNvSpPr>
            <a:spLocks noGrp="1" noChangeArrowheads="1"/>
          </p:cNvSpPr>
          <p:nvPr>
            <p:ph type="body" idx="1"/>
          </p:nvPr>
        </p:nvSpPr>
        <p:spPr/>
        <p:txBody>
          <a:bodyPr/>
          <a:lstStyle/>
          <a:p>
            <a:r>
              <a:rPr lang="en-GB"/>
              <a:t>Statechart concepts must be mapped to OO concepts</a:t>
            </a:r>
          </a:p>
          <a:p>
            <a:r>
              <a:rPr lang="en-GB"/>
              <a:t>Events, States, Actions, Activities, Transitions, Guards  </a:t>
            </a:r>
          </a:p>
        </p:txBody>
      </p:sp>
      <p:grpSp>
        <p:nvGrpSpPr>
          <p:cNvPr id="437252" name="Group 4"/>
          <p:cNvGrpSpPr>
            <a:grpSpLocks/>
          </p:cNvGrpSpPr>
          <p:nvPr/>
        </p:nvGrpSpPr>
        <p:grpSpPr bwMode="auto">
          <a:xfrm>
            <a:off x="1822450" y="4038600"/>
            <a:ext cx="2613025" cy="1654175"/>
            <a:chOff x="1352" y="1440"/>
            <a:chExt cx="1857" cy="1042"/>
          </a:xfrm>
        </p:grpSpPr>
        <p:sp>
          <p:nvSpPr>
            <p:cNvPr id="437253" name="AutoShape 5"/>
            <p:cNvSpPr>
              <a:spLocks noChangeArrowheads="1"/>
            </p:cNvSpPr>
            <p:nvPr/>
          </p:nvSpPr>
          <p:spPr bwMode="auto">
            <a:xfrm>
              <a:off x="1352" y="1440"/>
              <a:ext cx="429" cy="322"/>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 A </a:t>
              </a:r>
            </a:p>
          </p:txBody>
        </p:sp>
        <p:sp>
          <p:nvSpPr>
            <p:cNvPr id="437254" name="AutoShape 6"/>
            <p:cNvSpPr>
              <a:spLocks noChangeArrowheads="1"/>
            </p:cNvSpPr>
            <p:nvPr/>
          </p:nvSpPr>
          <p:spPr bwMode="auto">
            <a:xfrm>
              <a:off x="2653" y="2160"/>
              <a:ext cx="551" cy="322"/>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 B2 </a:t>
              </a:r>
            </a:p>
          </p:txBody>
        </p:sp>
        <p:sp>
          <p:nvSpPr>
            <p:cNvPr id="437255" name="AutoShape 7"/>
            <p:cNvSpPr>
              <a:spLocks noChangeArrowheads="1"/>
            </p:cNvSpPr>
            <p:nvPr/>
          </p:nvSpPr>
          <p:spPr bwMode="auto">
            <a:xfrm>
              <a:off x="2657" y="1440"/>
              <a:ext cx="552" cy="322"/>
            </a:xfrm>
            <a:prstGeom prst="roundRect">
              <a:avLst>
                <a:gd name="adj" fmla="val 16667"/>
              </a:avLst>
            </a:prstGeom>
            <a:noFill/>
            <a:ln w="12700">
              <a:solidFill>
                <a:schemeClr val="tx1"/>
              </a:solidFill>
              <a:round/>
              <a:headEnd/>
              <a:tailEnd/>
            </a:ln>
            <a:effectLst/>
          </p:spPr>
          <p:txBody>
            <a:bodyPr wrap="none" anchor="ctr">
              <a:spAutoFit/>
            </a:bodyPr>
            <a:lstStyle/>
            <a:p>
              <a:pPr algn="ctr" eaLnBrk="1" hangingPunct="1">
                <a:spcBef>
                  <a:spcPct val="50000"/>
                </a:spcBef>
              </a:pPr>
              <a:r>
                <a:rPr lang="en-US"/>
                <a:t> B1 </a:t>
              </a:r>
            </a:p>
          </p:txBody>
        </p:sp>
        <p:sp>
          <p:nvSpPr>
            <p:cNvPr id="437256" name="Line 8"/>
            <p:cNvSpPr>
              <a:spLocks noChangeShapeType="1"/>
            </p:cNvSpPr>
            <p:nvPr/>
          </p:nvSpPr>
          <p:spPr bwMode="auto">
            <a:xfrm flipV="1">
              <a:off x="1768" y="1583"/>
              <a:ext cx="922" cy="1"/>
            </a:xfrm>
            <a:prstGeom prst="line">
              <a:avLst/>
            </a:prstGeom>
            <a:noFill/>
            <a:ln w="12700">
              <a:solidFill>
                <a:schemeClr val="tx1"/>
              </a:solidFill>
              <a:round/>
              <a:headEnd/>
              <a:tailEnd type="triangle" w="med" len="med"/>
            </a:ln>
            <a:effectLst/>
          </p:spPr>
          <p:txBody>
            <a:bodyPr anchor="ctr">
              <a:spAutoFit/>
            </a:bodyPr>
            <a:lstStyle/>
            <a:p>
              <a:endParaRPr lang="en-GB"/>
            </a:p>
          </p:txBody>
        </p:sp>
        <p:sp>
          <p:nvSpPr>
            <p:cNvPr id="437257" name="Line 9"/>
            <p:cNvSpPr>
              <a:spLocks noChangeShapeType="1"/>
            </p:cNvSpPr>
            <p:nvPr/>
          </p:nvSpPr>
          <p:spPr bwMode="auto">
            <a:xfrm>
              <a:off x="2756" y="1776"/>
              <a:ext cx="0" cy="384"/>
            </a:xfrm>
            <a:prstGeom prst="line">
              <a:avLst/>
            </a:prstGeom>
            <a:noFill/>
            <a:ln w="12700">
              <a:solidFill>
                <a:schemeClr val="tx1"/>
              </a:solidFill>
              <a:round/>
              <a:headEnd/>
              <a:tailEnd type="triangle" w="med" len="med"/>
            </a:ln>
            <a:effectLst/>
          </p:spPr>
          <p:txBody>
            <a:bodyPr wrap="none" anchor="ctr">
              <a:spAutoFit/>
            </a:bodyPr>
            <a:lstStyle/>
            <a:p>
              <a:endParaRPr lang="en-GB"/>
            </a:p>
          </p:txBody>
        </p:sp>
        <p:sp>
          <p:nvSpPr>
            <p:cNvPr id="437258" name="Line 10"/>
            <p:cNvSpPr>
              <a:spLocks noChangeShapeType="1"/>
            </p:cNvSpPr>
            <p:nvPr/>
          </p:nvSpPr>
          <p:spPr bwMode="auto">
            <a:xfrm flipV="1">
              <a:off x="3068" y="1776"/>
              <a:ext cx="0" cy="384"/>
            </a:xfrm>
            <a:prstGeom prst="line">
              <a:avLst/>
            </a:prstGeom>
            <a:noFill/>
            <a:ln w="12700">
              <a:solidFill>
                <a:schemeClr val="tx1"/>
              </a:solidFill>
              <a:round/>
              <a:headEnd/>
              <a:tailEnd type="triangle" w="med" len="med"/>
            </a:ln>
            <a:effectLst/>
          </p:spPr>
          <p:txBody>
            <a:bodyPr wrap="none" anchor="ctr">
              <a:spAutoFit/>
            </a:bodyPr>
            <a:lstStyle/>
            <a:p>
              <a:endParaRPr lang="en-GB"/>
            </a:p>
          </p:txBody>
        </p:sp>
      </p:grpSp>
      <p:grpSp>
        <p:nvGrpSpPr>
          <p:cNvPr id="437259" name="Group 11"/>
          <p:cNvGrpSpPr>
            <a:grpSpLocks/>
          </p:cNvGrpSpPr>
          <p:nvPr/>
        </p:nvGrpSpPr>
        <p:grpSpPr bwMode="auto">
          <a:xfrm>
            <a:off x="6629400" y="4724400"/>
            <a:ext cx="1981200" cy="1219200"/>
            <a:chOff x="4080" y="2112"/>
            <a:chExt cx="1248" cy="768"/>
          </a:xfrm>
        </p:grpSpPr>
        <p:sp>
          <p:nvSpPr>
            <p:cNvPr id="437260" name="Rectangle 12"/>
            <p:cNvSpPr>
              <a:spLocks noChangeArrowheads="1"/>
            </p:cNvSpPr>
            <p:nvPr/>
          </p:nvSpPr>
          <p:spPr bwMode="auto">
            <a:xfrm>
              <a:off x="4080" y="2112"/>
              <a:ext cx="1248" cy="384"/>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US" sz="2000"/>
                <a:t>Class</a:t>
              </a:r>
            </a:p>
          </p:txBody>
        </p:sp>
        <p:sp>
          <p:nvSpPr>
            <p:cNvPr id="437261" name="Rectangle 13"/>
            <p:cNvSpPr>
              <a:spLocks noChangeArrowheads="1"/>
            </p:cNvSpPr>
            <p:nvPr/>
          </p:nvSpPr>
          <p:spPr bwMode="auto">
            <a:xfrm>
              <a:off x="4080" y="2496"/>
              <a:ext cx="1248" cy="192"/>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GB"/>
            </a:p>
          </p:txBody>
        </p:sp>
        <p:sp>
          <p:nvSpPr>
            <p:cNvPr id="437262" name="Rectangle 14"/>
            <p:cNvSpPr>
              <a:spLocks noChangeArrowheads="1"/>
            </p:cNvSpPr>
            <p:nvPr/>
          </p:nvSpPr>
          <p:spPr bwMode="auto">
            <a:xfrm>
              <a:off x="4080" y="2688"/>
              <a:ext cx="1248" cy="192"/>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GB"/>
            </a:p>
          </p:txBody>
        </p:sp>
      </p:grpSp>
      <p:grpSp>
        <p:nvGrpSpPr>
          <p:cNvPr id="437263" name="Group 15"/>
          <p:cNvGrpSpPr>
            <a:grpSpLocks/>
          </p:cNvGrpSpPr>
          <p:nvPr/>
        </p:nvGrpSpPr>
        <p:grpSpPr bwMode="auto">
          <a:xfrm>
            <a:off x="6629400" y="2590800"/>
            <a:ext cx="1981200" cy="1219200"/>
            <a:chOff x="4080" y="2112"/>
            <a:chExt cx="1248" cy="768"/>
          </a:xfrm>
        </p:grpSpPr>
        <p:sp>
          <p:nvSpPr>
            <p:cNvPr id="437264" name="Rectangle 16"/>
            <p:cNvSpPr>
              <a:spLocks noChangeArrowheads="1"/>
            </p:cNvSpPr>
            <p:nvPr/>
          </p:nvSpPr>
          <p:spPr bwMode="auto">
            <a:xfrm>
              <a:off x="4080" y="2112"/>
              <a:ext cx="1248" cy="384"/>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US" sz="2000"/>
                <a:t>Class</a:t>
              </a:r>
            </a:p>
          </p:txBody>
        </p:sp>
        <p:sp>
          <p:nvSpPr>
            <p:cNvPr id="437265" name="Rectangle 17"/>
            <p:cNvSpPr>
              <a:spLocks noChangeArrowheads="1"/>
            </p:cNvSpPr>
            <p:nvPr/>
          </p:nvSpPr>
          <p:spPr bwMode="auto">
            <a:xfrm>
              <a:off x="4080" y="2496"/>
              <a:ext cx="1248" cy="192"/>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GB"/>
            </a:p>
          </p:txBody>
        </p:sp>
        <p:sp>
          <p:nvSpPr>
            <p:cNvPr id="437266" name="Rectangle 18"/>
            <p:cNvSpPr>
              <a:spLocks noChangeArrowheads="1"/>
            </p:cNvSpPr>
            <p:nvPr/>
          </p:nvSpPr>
          <p:spPr bwMode="auto">
            <a:xfrm>
              <a:off x="4080" y="2688"/>
              <a:ext cx="1248" cy="192"/>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GB"/>
            </a:p>
          </p:txBody>
        </p:sp>
      </p:grpSp>
      <p:sp>
        <p:nvSpPr>
          <p:cNvPr id="437267" name="Line 19"/>
          <p:cNvSpPr>
            <a:spLocks noChangeShapeType="1"/>
          </p:cNvSpPr>
          <p:nvPr/>
        </p:nvSpPr>
        <p:spPr bwMode="auto">
          <a:xfrm>
            <a:off x="1295400" y="3124200"/>
            <a:ext cx="457200" cy="76200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437268" name="Line 20"/>
          <p:cNvSpPr>
            <a:spLocks noChangeShapeType="1"/>
          </p:cNvSpPr>
          <p:nvPr/>
        </p:nvSpPr>
        <p:spPr bwMode="auto">
          <a:xfrm>
            <a:off x="7543800" y="3810000"/>
            <a:ext cx="0" cy="91440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437269" name="AutoShape 21"/>
          <p:cNvSpPr>
            <a:spLocks noChangeArrowheads="1"/>
          </p:cNvSpPr>
          <p:nvPr/>
        </p:nvSpPr>
        <p:spPr bwMode="auto">
          <a:xfrm>
            <a:off x="5029200" y="4572000"/>
            <a:ext cx="762000" cy="609600"/>
          </a:xfrm>
          <a:prstGeom prst="rightArrow">
            <a:avLst>
              <a:gd name="adj1" fmla="val 50000"/>
              <a:gd name="adj2" fmla="val 31250"/>
            </a:avLst>
          </a:prstGeom>
          <a:solidFill>
            <a:srgbClr val="0000FF"/>
          </a:solidFill>
          <a:ln w="12700">
            <a:solidFill>
              <a:schemeClr val="tx1"/>
            </a:solidFill>
            <a:miter lim="800000"/>
            <a:headEnd type="none" w="sm" len="sm"/>
            <a:tailEnd type="none" w="sm" len="sm"/>
          </a:ln>
          <a:effectLst/>
        </p:spPr>
        <p:txBody>
          <a:bodyPr wrap="none" anchor="ctr"/>
          <a:lstStyle/>
          <a:p>
            <a:endParaRPr lang="en-GB"/>
          </a:p>
        </p:txBody>
      </p:sp>
      <p:sp>
        <p:nvSpPr>
          <p:cNvPr id="437272" name="Text Box 24"/>
          <p:cNvSpPr txBox="1">
            <a:spLocks noChangeArrowheads="1"/>
          </p:cNvSpPr>
          <p:nvPr/>
        </p:nvSpPr>
        <p:spPr bwMode="auto">
          <a:xfrm>
            <a:off x="6629400" y="3124200"/>
            <a:ext cx="1371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operations</a:t>
            </a:r>
          </a:p>
        </p:txBody>
      </p:sp>
      <p:sp>
        <p:nvSpPr>
          <p:cNvPr id="437273" name="Text Box 25"/>
          <p:cNvSpPr txBox="1">
            <a:spLocks noChangeArrowheads="1"/>
          </p:cNvSpPr>
          <p:nvPr/>
        </p:nvSpPr>
        <p:spPr bwMode="auto">
          <a:xfrm>
            <a:off x="6629400" y="3429000"/>
            <a:ext cx="1371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attributes</a:t>
            </a:r>
          </a:p>
        </p:txBody>
      </p:sp>
      <p:sp>
        <p:nvSpPr>
          <p:cNvPr id="437274" name="Text Box 26"/>
          <p:cNvSpPr txBox="1">
            <a:spLocks noChangeArrowheads="1"/>
          </p:cNvSpPr>
          <p:nvPr/>
        </p:nvSpPr>
        <p:spPr bwMode="auto">
          <a:xfrm>
            <a:off x="7543800" y="4191000"/>
            <a:ext cx="1752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associations</a:t>
            </a:r>
          </a:p>
        </p:txBody>
      </p:sp>
      <p:sp>
        <p:nvSpPr>
          <p:cNvPr id="27" name="Slide Number Placeholder 26"/>
          <p:cNvSpPr>
            <a:spLocks noGrp="1"/>
          </p:cNvSpPr>
          <p:nvPr>
            <p:ph type="sldNum" sz="quarter" idx="12"/>
          </p:nvPr>
        </p:nvSpPr>
        <p:spPr/>
        <p:txBody>
          <a:bodyPr/>
          <a:lstStyle/>
          <a:p>
            <a:r>
              <a:rPr lang="en-US" smtClean="0"/>
              <a:t>Slide: </a:t>
            </a:r>
            <a:fld id="{DC0CC8DC-ABF0-4C3F-894A-0CD3115936C6}"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en-US"/>
              <a:t>‘State’ Design Pattern (1)</a:t>
            </a:r>
            <a:endParaRPr lang="en-US">
              <a:solidFill>
                <a:schemeClr val="accent1"/>
              </a:solidFill>
            </a:endParaRPr>
          </a:p>
        </p:txBody>
      </p:sp>
      <p:sp>
        <p:nvSpPr>
          <p:cNvPr id="455683" name="Rectangle 3"/>
          <p:cNvSpPr>
            <a:spLocks noGrp="1" noChangeArrowheads="1"/>
          </p:cNvSpPr>
          <p:nvPr>
            <p:ph type="body" idx="1"/>
          </p:nvPr>
        </p:nvSpPr>
        <p:spPr>
          <a:xfrm>
            <a:off x="1066800" y="1143000"/>
            <a:ext cx="8231188" cy="630238"/>
          </a:xfrm>
        </p:spPr>
        <p:txBody>
          <a:bodyPr/>
          <a:lstStyle/>
          <a:p>
            <a:pPr>
              <a:lnSpc>
                <a:spcPct val="90000"/>
              </a:lnSpc>
            </a:pPr>
            <a:r>
              <a:rPr lang="en-US" sz="1800" b="1"/>
              <a:t>INTENT</a:t>
            </a:r>
            <a:r>
              <a:rPr lang="en-US" sz="1800"/>
              <a:t> </a:t>
            </a:r>
            <a:r>
              <a:rPr lang="en-GB" sz="1800"/>
              <a:t>– Allow an object to alter its behaviour when its internal state changes.  The object will appear to change its class.</a:t>
            </a:r>
          </a:p>
          <a:p>
            <a:pPr>
              <a:lnSpc>
                <a:spcPct val="90000"/>
              </a:lnSpc>
            </a:pPr>
            <a:endParaRPr lang="en-US" sz="1800"/>
          </a:p>
        </p:txBody>
      </p:sp>
      <p:sp>
        <p:nvSpPr>
          <p:cNvPr id="455684" name="Line 4"/>
          <p:cNvSpPr>
            <a:spLocks noChangeShapeType="1"/>
          </p:cNvSpPr>
          <p:nvPr/>
        </p:nvSpPr>
        <p:spPr bwMode="auto">
          <a:xfrm>
            <a:off x="3733800" y="3886200"/>
            <a:ext cx="4187825" cy="0"/>
          </a:xfrm>
          <a:prstGeom prst="line">
            <a:avLst/>
          </a:prstGeom>
          <a:noFill/>
          <a:ln w="3175">
            <a:solidFill>
              <a:schemeClr val="tx1"/>
            </a:solidFill>
            <a:round/>
            <a:headEnd/>
            <a:tailEnd/>
          </a:ln>
          <a:effectLst/>
        </p:spPr>
        <p:txBody>
          <a:bodyPr wrap="none" anchor="ctr"/>
          <a:lstStyle/>
          <a:p>
            <a:endParaRPr lang="en-GB"/>
          </a:p>
        </p:txBody>
      </p:sp>
      <p:sp>
        <p:nvSpPr>
          <p:cNvPr id="455685" name="Line 5"/>
          <p:cNvSpPr>
            <a:spLocks noChangeShapeType="1"/>
          </p:cNvSpPr>
          <p:nvPr/>
        </p:nvSpPr>
        <p:spPr bwMode="auto">
          <a:xfrm>
            <a:off x="3733800" y="3886200"/>
            <a:ext cx="1588" cy="447675"/>
          </a:xfrm>
          <a:prstGeom prst="line">
            <a:avLst/>
          </a:prstGeom>
          <a:noFill/>
          <a:ln w="3175">
            <a:solidFill>
              <a:schemeClr val="tx1"/>
            </a:solidFill>
            <a:round/>
            <a:headEnd/>
            <a:tailEnd/>
          </a:ln>
          <a:effectLst/>
        </p:spPr>
        <p:txBody>
          <a:bodyPr wrap="none" anchor="ctr"/>
          <a:lstStyle/>
          <a:p>
            <a:endParaRPr lang="en-GB"/>
          </a:p>
        </p:txBody>
      </p:sp>
      <p:sp>
        <p:nvSpPr>
          <p:cNvPr id="455686" name="Line 6"/>
          <p:cNvSpPr>
            <a:spLocks noChangeShapeType="1"/>
          </p:cNvSpPr>
          <p:nvPr/>
        </p:nvSpPr>
        <p:spPr bwMode="auto">
          <a:xfrm flipH="1">
            <a:off x="6248400" y="3886200"/>
            <a:ext cx="4763" cy="434975"/>
          </a:xfrm>
          <a:prstGeom prst="line">
            <a:avLst/>
          </a:prstGeom>
          <a:noFill/>
          <a:ln w="3175">
            <a:solidFill>
              <a:schemeClr val="tx1"/>
            </a:solidFill>
            <a:round/>
            <a:headEnd/>
            <a:tailEnd/>
          </a:ln>
          <a:effectLst/>
        </p:spPr>
        <p:txBody>
          <a:bodyPr wrap="none" anchor="ctr"/>
          <a:lstStyle/>
          <a:p>
            <a:endParaRPr lang="en-GB"/>
          </a:p>
        </p:txBody>
      </p:sp>
      <p:sp>
        <p:nvSpPr>
          <p:cNvPr id="455687" name="Line 7"/>
          <p:cNvSpPr>
            <a:spLocks noChangeShapeType="1"/>
          </p:cNvSpPr>
          <p:nvPr/>
        </p:nvSpPr>
        <p:spPr bwMode="auto">
          <a:xfrm>
            <a:off x="7924800" y="3886200"/>
            <a:ext cx="0" cy="444500"/>
          </a:xfrm>
          <a:prstGeom prst="line">
            <a:avLst/>
          </a:prstGeom>
          <a:noFill/>
          <a:ln w="3175">
            <a:solidFill>
              <a:schemeClr val="tx1"/>
            </a:solidFill>
            <a:round/>
            <a:headEnd/>
            <a:tailEnd/>
          </a:ln>
          <a:effectLst/>
        </p:spPr>
        <p:txBody>
          <a:bodyPr wrap="none" anchor="ctr"/>
          <a:lstStyle/>
          <a:p>
            <a:endParaRPr lang="en-GB"/>
          </a:p>
        </p:txBody>
      </p:sp>
      <p:sp>
        <p:nvSpPr>
          <p:cNvPr id="455688" name="AutoShape 8"/>
          <p:cNvSpPr>
            <a:spLocks noChangeArrowheads="1"/>
          </p:cNvSpPr>
          <p:nvPr/>
        </p:nvSpPr>
        <p:spPr bwMode="auto">
          <a:xfrm>
            <a:off x="6019800" y="3505200"/>
            <a:ext cx="360363" cy="381000"/>
          </a:xfrm>
          <a:prstGeom prst="triangle">
            <a:avLst>
              <a:gd name="adj" fmla="val 56829"/>
            </a:avLst>
          </a:prstGeom>
          <a:solidFill>
            <a:schemeClr val="bg1"/>
          </a:solidFill>
          <a:ln w="3175">
            <a:solidFill>
              <a:schemeClr val="tx1"/>
            </a:solidFill>
            <a:miter lim="800000"/>
            <a:headEnd/>
            <a:tailEnd/>
          </a:ln>
          <a:effectLst/>
        </p:spPr>
        <p:txBody>
          <a:bodyPr wrap="none" anchor="ctr"/>
          <a:lstStyle/>
          <a:p>
            <a:endParaRPr lang="en-GB"/>
          </a:p>
        </p:txBody>
      </p:sp>
      <p:grpSp>
        <p:nvGrpSpPr>
          <p:cNvPr id="455689" name="Group 9"/>
          <p:cNvGrpSpPr>
            <a:grpSpLocks/>
          </p:cNvGrpSpPr>
          <p:nvPr/>
        </p:nvGrpSpPr>
        <p:grpSpPr bwMode="auto">
          <a:xfrm>
            <a:off x="2971800" y="4343400"/>
            <a:ext cx="2057400" cy="1752600"/>
            <a:chOff x="384" y="2640"/>
            <a:chExt cx="1440" cy="1104"/>
          </a:xfrm>
        </p:grpSpPr>
        <p:sp>
          <p:nvSpPr>
            <p:cNvPr id="455690" name="Rectangle 10"/>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TCPEstablished</a:t>
              </a:r>
            </a:p>
          </p:txBody>
        </p:sp>
        <p:sp>
          <p:nvSpPr>
            <p:cNvPr id="455691" name="Rectangle 11"/>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5692" name="Rectangle 12"/>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grpSp>
        <p:nvGrpSpPr>
          <p:cNvPr id="455693" name="Group 13"/>
          <p:cNvGrpSpPr>
            <a:grpSpLocks/>
          </p:cNvGrpSpPr>
          <p:nvPr/>
        </p:nvGrpSpPr>
        <p:grpSpPr bwMode="auto">
          <a:xfrm>
            <a:off x="5105400" y="1752600"/>
            <a:ext cx="2286000" cy="1752600"/>
            <a:chOff x="384" y="2640"/>
            <a:chExt cx="1440" cy="1104"/>
          </a:xfrm>
        </p:grpSpPr>
        <p:sp>
          <p:nvSpPr>
            <p:cNvPr id="455694" name="Rectangle 14"/>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TCPConnection</a:t>
              </a:r>
            </a:p>
          </p:txBody>
        </p:sp>
        <p:sp>
          <p:nvSpPr>
            <p:cNvPr id="455695" name="Rectangle 15"/>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5696" name="Rectangle 16"/>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grpSp>
        <p:nvGrpSpPr>
          <p:cNvPr id="455697" name="Group 17"/>
          <p:cNvGrpSpPr>
            <a:grpSpLocks/>
          </p:cNvGrpSpPr>
          <p:nvPr/>
        </p:nvGrpSpPr>
        <p:grpSpPr bwMode="auto">
          <a:xfrm>
            <a:off x="5334000" y="4343400"/>
            <a:ext cx="2057400" cy="1752600"/>
            <a:chOff x="384" y="2640"/>
            <a:chExt cx="1440" cy="1104"/>
          </a:xfrm>
        </p:grpSpPr>
        <p:sp>
          <p:nvSpPr>
            <p:cNvPr id="455698" name="Rectangle 18"/>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TCPListening</a:t>
              </a:r>
            </a:p>
          </p:txBody>
        </p:sp>
        <p:sp>
          <p:nvSpPr>
            <p:cNvPr id="455699" name="Rectangle 19"/>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5700" name="Rectangle 20"/>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grpSp>
        <p:nvGrpSpPr>
          <p:cNvPr id="455701" name="Group 21"/>
          <p:cNvGrpSpPr>
            <a:grpSpLocks/>
          </p:cNvGrpSpPr>
          <p:nvPr/>
        </p:nvGrpSpPr>
        <p:grpSpPr bwMode="auto">
          <a:xfrm>
            <a:off x="7620000" y="4343400"/>
            <a:ext cx="2057400" cy="1752600"/>
            <a:chOff x="384" y="2640"/>
            <a:chExt cx="1440" cy="1104"/>
          </a:xfrm>
        </p:grpSpPr>
        <p:sp>
          <p:nvSpPr>
            <p:cNvPr id="455702" name="Rectangle 22"/>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TCPClosed</a:t>
              </a:r>
            </a:p>
          </p:txBody>
        </p:sp>
        <p:sp>
          <p:nvSpPr>
            <p:cNvPr id="455703" name="Rectangle 23"/>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5704" name="Rectangle 24"/>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sp>
        <p:nvSpPr>
          <p:cNvPr id="455705" name="Text Box 25"/>
          <p:cNvSpPr txBox="1">
            <a:spLocks noChangeArrowheads="1"/>
          </p:cNvSpPr>
          <p:nvPr/>
        </p:nvSpPr>
        <p:spPr bwMode="auto">
          <a:xfrm>
            <a:off x="6248400" y="2743200"/>
            <a:ext cx="1066800" cy="1874838"/>
          </a:xfrm>
          <a:prstGeom prst="rect">
            <a:avLst/>
          </a:prstGeom>
          <a:noFill/>
          <a:ln w="12700">
            <a:noFill/>
            <a:miter lim="800000"/>
            <a:headEnd/>
            <a:tailEnd/>
          </a:ln>
          <a:effectLst/>
        </p:spPr>
        <p:txBody>
          <a:bodyPr>
            <a:spAutoFit/>
          </a:bodyPr>
          <a:lstStyle/>
          <a:p>
            <a:pPr algn="ctr">
              <a:spcBef>
                <a:spcPct val="50000"/>
              </a:spcBef>
            </a:pPr>
            <a:r>
              <a:rPr lang="en-GB" sz="11700">
                <a:solidFill>
                  <a:schemeClr val="accent1"/>
                </a:solidFill>
              </a:rPr>
              <a:t>X</a:t>
            </a:r>
            <a:endParaRPr lang="en-US" sz="11700">
              <a:solidFill>
                <a:schemeClr val="accent1"/>
              </a:solidFill>
            </a:endParaRPr>
          </a:p>
        </p:txBody>
      </p:sp>
      <p:sp>
        <p:nvSpPr>
          <p:cNvPr id="455706" name="Text Box 26"/>
          <p:cNvSpPr txBox="1">
            <a:spLocks noChangeArrowheads="1"/>
          </p:cNvSpPr>
          <p:nvPr/>
        </p:nvSpPr>
        <p:spPr bwMode="auto">
          <a:xfrm>
            <a:off x="762000" y="2057400"/>
            <a:ext cx="3352800" cy="1006475"/>
          </a:xfrm>
          <a:prstGeom prst="rect">
            <a:avLst/>
          </a:prstGeom>
          <a:noFill/>
          <a:ln w="12700">
            <a:noFill/>
            <a:miter lim="800000"/>
            <a:headEnd/>
            <a:tailEnd/>
          </a:ln>
          <a:effectLst/>
        </p:spPr>
        <p:txBody>
          <a:bodyPr>
            <a:spAutoFit/>
          </a:bodyPr>
          <a:lstStyle/>
          <a:p>
            <a:pPr>
              <a:spcBef>
                <a:spcPct val="50000"/>
              </a:spcBef>
            </a:pPr>
            <a:r>
              <a:rPr lang="en-GB" sz="2000">
                <a:solidFill>
                  <a:schemeClr val="tx2"/>
                </a:solidFill>
              </a:rPr>
              <a:t>Heuristic – normally an object should not </a:t>
            </a:r>
            <a:r>
              <a:rPr lang="en-GB" sz="2000" i="1">
                <a:solidFill>
                  <a:schemeClr val="tx2"/>
                </a:solidFill>
              </a:rPr>
              <a:t>actually</a:t>
            </a:r>
            <a:r>
              <a:rPr lang="en-GB" sz="2000">
                <a:solidFill>
                  <a:schemeClr val="tx2"/>
                </a:solidFill>
              </a:rPr>
              <a:t> change its class</a:t>
            </a:r>
            <a:endParaRPr lang="en-US" sz="2000">
              <a:solidFill>
                <a:schemeClr val="tx2"/>
              </a:solidFill>
            </a:endParaRPr>
          </a:p>
        </p:txBody>
      </p:sp>
      <p:sp>
        <p:nvSpPr>
          <p:cNvPr id="455708" name="Text Box 28"/>
          <p:cNvSpPr txBox="1">
            <a:spLocks noChangeArrowheads="1"/>
          </p:cNvSpPr>
          <p:nvPr/>
        </p:nvSpPr>
        <p:spPr bwMode="auto">
          <a:xfrm>
            <a:off x="381000" y="6019800"/>
            <a:ext cx="2439988" cy="457200"/>
          </a:xfrm>
          <a:prstGeom prst="rect">
            <a:avLst/>
          </a:prstGeom>
          <a:noFill/>
          <a:ln w="9525">
            <a:noFill/>
            <a:miter lim="800000"/>
            <a:headEnd/>
            <a:tailEnd/>
          </a:ln>
          <a:effectLst/>
        </p:spPr>
        <p:txBody>
          <a:bodyPr anchor="ctr">
            <a:spAutoFit/>
          </a:bodyPr>
          <a:lstStyle/>
          <a:p>
            <a:r>
              <a:rPr lang="en-GB" sz="1200">
                <a:solidFill>
                  <a:schemeClr val="tx2"/>
                </a:solidFill>
                <a:latin typeface="Times New Roman" pitchFamily="18" charset="0"/>
              </a:rPr>
              <a:t>From Design Patterns</a:t>
            </a:r>
          </a:p>
          <a:p>
            <a:r>
              <a:rPr lang="en-GB" sz="1200">
                <a:solidFill>
                  <a:schemeClr val="tx2"/>
                </a:solidFill>
                <a:latin typeface="Times New Roman" pitchFamily="18" charset="0"/>
              </a:rPr>
              <a:t>Gamma, Helm, Johnson, Vlissides</a:t>
            </a:r>
            <a:endParaRPr lang="en-GB" sz="2000">
              <a:solidFill>
                <a:schemeClr val="tx2"/>
              </a:solidFill>
              <a:latin typeface="Times New Roman" pitchFamily="18" charset="0"/>
            </a:endParaRPr>
          </a:p>
        </p:txBody>
      </p:sp>
      <p:sp>
        <p:nvSpPr>
          <p:cNvPr id="29" name="Slide Number Placeholder 28"/>
          <p:cNvSpPr>
            <a:spLocks noGrp="1"/>
          </p:cNvSpPr>
          <p:nvPr>
            <p:ph type="sldNum" sz="quarter" idx="12"/>
          </p:nvPr>
        </p:nvSpPr>
        <p:spPr/>
        <p:txBody>
          <a:bodyPr/>
          <a:lstStyle/>
          <a:p>
            <a:r>
              <a:rPr lang="en-US" smtClean="0"/>
              <a:t>Slide: </a:t>
            </a:r>
            <a:fld id="{DC0CC8DC-ABF0-4C3F-894A-0CD3115936C6}" type="slidenum">
              <a:rPr lang="en-US" smtClean="0"/>
              <a:pPr/>
              <a:t>27</a:t>
            </a:fld>
            <a:endParaRPr lang="en-US"/>
          </a:p>
        </p:txBody>
      </p:sp>
    </p:spTree>
  </p:cSld>
  <p:clrMapOvr>
    <a:masterClrMapping/>
  </p:clrMapOvr>
  <p:transition>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en-US"/>
              <a:t>‘State’ Design Pattern (2)</a:t>
            </a:r>
          </a:p>
        </p:txBody>
      </p:sp>
      <p:sp>
        <p:nvSpPr>
          <p:cNvPr id="457731" name="Line 3"/>
          <p:cNvSpPr>
            <a:spLocks noChangeShapeType="1"/>
          </p:cNvSpPr>
          <p:nvPr/>
        </p:nvSpPr>
        <p:spPr bwMode="auto">
          <a:xfrm>
            <a:off x="3505200" y="3352800"/>
            <a:ext cx="4187825" cy="0"/>
          </a:xfrm>
          <a:prstGeom prst="line">
            <a:avLst/>
          </a:prstGeom>
          <a:noFill/>
          <a:ln w="3175">
            <a:solidFill>
              <a:schemeClr val="tx1"/>
            </a:solidFill>
            <a:round/>
            <a:headEnd/>
            <a:tailEnd/>
          </a:ln>
          <a:effectLst/>
        </p:spPr>
        <p:txBody>
          <a:bodyPr wrap="none" anchor="ctr"/>
          <a:lstStyle/>
          <a:p>
            <a:endParaRPr lang="en-GB"/>
          </a:p>
        </p:txBody>
      </p:sp>
      <p:sp>
        <p:nvSpPr>
          <p:cNvPr id="457732" name="Line 4"/>
          <p:cNvSpPr>
            <a:spLocks noChangeShapeType="1"/>
          </p:cNvSpPr>
          <p:nvPr/>
        </p:nvSpPr>
        <p:spPr bwMode="auto">
          <a:xfrm>
            <a:off x="3505200" y="3352800"/>
            <a:ext cx="1588" cy="447675"/>
          </a:xfrm>
          <a:prstGeom prst="line">
            <a:avLst/>
          </a:prstGeom>
          <a:noFill/>
          <a:ln w="3175">
            <a:solidFill>
              <a:schemeClr val="tx1"/>
            </a:solidFill>
            <a:round/>
            <a:headEnd/>
            <a:tailEnd/>
          </a:ln>
          <a:effectLst/>
        </p:spPr>
        <p:txBody>
          <a:bodyPr wrap="none" anchor="ctr"/>
          <a:lstStyle/>
          <a:p>
            <a:endParaRPr lang="en-GB"/>
          </a:p>
        </p:txBody>
      </p:sp>
      <p:sp>
        <p:nvSpPr>
          <p:cNvPr id="457733" name="Line 5"/>
          <p:cNvSpPr>
            <a:spLocks noChangeShapeType="1"/>
          </p:cNvSpPr>
          <p:nvPr/>
        </p:nvSpPr>
        <p:spPr bwMode="auto">
          <a:xfrm flipH="1">
            <a:off x="6019800" y="3352800"/>
            <a:ext cx="4763" cy="434975"/>
          </a:xfrm>
          <a:prstGeom prst="line">
            <a:avLst/>
          </a:prstGeom>
          <a:noFill/>
          <a:ln w="3175">
            <a:solidFill>
              <a:schemeClr val="tx1"/>
            </a:solidFill>
            <a:round/>
            <a:headEnd/>
            <a:tailEnd/>
          </a:ln>
          <a:effectLst/>
        </p:spPr>
        <p:txBody>
          <a:bodyPr wrap="none" anchor="ctr"/>
          <a:lstStyle/>
          <a:p>
            <a:endParaRPr lang="en-GB"/>
          </a:p>
        </p:txBody>
      </p:sp>
      <p:sp>
        <p:nvSpPr>
          <p:cNvPr id="457734" name="Line 6"/>
          <p:cNvSpPr>
            <a:spLocks noChangeShapeType="1"/>
          </p:cNvSpPr>
          <p:nvPr/>
        </p:nvSpPr>
        <p:spPr bwMode="auto">
          <a:xfrm>
            <a:off x="7696200" y="3352800"/>
            <a:ext cx="0" cy="444500"/>
          </a:xfrm>
          <a:prstGeom prst="line">
            <a:avLst/>
          </a:prstGeom>
          <a:noFill/>
          <a:ln w="3175">
            <a:solidFill>
              <a:schemeClr val="tx1"/>
            </a:solidFill>
            <a:round/>
            <a:headEnd/>
            <a:tailEnd/>
          </a:ln>
          <a:effectLst/>
        </p:spPr>
        <p:txBody>
          <a:bodyPr wrap="none" anchor="ctr"/>
          <a:lstStyle/>
          <a:p>
            <a:endParaRPr lang="en-GB"/>
          </a:p>
        </p:txBody>
      </p:sp>
      <p:sp>
        <p:nvSpPr>
          <p:cNvPr id="457735" name="AutoShape 7"/>
          <p:cNvSpPr>
            <a:spLocks noChangeArrowheads="1"/>
          </p:cNvSpPr>
          <p:nvPr/>
        </p:nvSpPr>
        <p:spPr bwMode="auto">
          <a:xfrm>
            <a:off x="5791200" y="2971800"/>
            <a:ext cx="360363" cy="381000"/>
          </a:xfrm>
          <a:prstGeom prst="triangle">
            <a:avLst>
              <a:gd name="adj" fmla="val 56829"/>
            </a:avLst>
          </a:prstGeom>
          <a:solidFill>
            <a:schemeClr val="bg1"/>
          </a:solidFill>
          <a:ln w="3175">
            <a:solidFill>
              <a:schemeClr val="tx1"/>
            </a:solidFill>
            <a:miter lim="800000"/>
            <a:headEnd/>
            <a:tailEnd/>
          </a:ln>
          <a:effectLst/>
        </p:spPr>
        <p:txBody>
          <a:bodyPr wrap="none" anchor="ctr"/>
          <a:lstStyle/>
          <a:p>
            <a:endParaRPr lang="en-GB"/>
          </a:p>
        </p:txBody>
      </p:sp>
      <p:sp>
        <p:nvSpPr>
          <p:cNvPr id="457736" name="AutoShape 8"/>
          <p:cNvSpPr>
            <a:spLocks noChangeArrowheads="1"/>
          </p:cNvSpPr>
          <p:nvPr/>
        </p:nvSpPr>
        <p:spPr bwMode="auto">
          <a:xfrm>
            <a:off x="2743200" y="1905000"/>
            <a:ext cx="455613" cy="304800"/>
          </a:xfrm>
          <a:prstGeom prst="diamond">
            <a:avLst/>
          </a:prstGeom>
          <a:solidFill>
            <a:schemeClr val="bg1"/>
          </a:solidFill>
          <a:ln w="3175">
            <a:solidFill>
              <a:schemeClr val="tx1"/>
            </a:solidFill>
            <a:miter lim="800000"/>
            <a:headEnd/>
            <a:tailEnd/>
          </a:ln>
          <a:effectLst/>
        </p:spPr>
        <p:txBody>
          <a:bodyPr wrap="none" anchor="ctr"/>
          <a:lstStyle/>
          <a:p>
            <a:endParaRPr lang="en-GB"/>
          </a:p>
        </p:txBody>
      </p:sp>
      <p:grpSp>
        <p:nvGrpSpPr>
          <p:cNvPr id="457737" name="Group 9"/>
          <p:cNvGrpSpPr>
            <a:grpSpLocks/>
          </p:cNvGrpSpPr>
          <p:nvPr/>
        </p:nvGrpSpPr>
        <p:grpSpPr bwMode="auto">
          <a:xfrm>
            <a:off x="2743200" y="3810000"/>
            <a:ext cx="2057400" cy="1752600"/>
            <a:chOff x="384" y="2640"/>
            <a:chExt cx="1440" cy="1104"/>
          </a:xfrm>
        </p:grpSpPr>
        <p:sp>
          <p:nvSpPr>
            <p:cNvPr id="457738" name="Rectangle 10"/>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TCPEstablished</a:t>
              </a:r>
            </a:p>
          </p:txBody>
        </p:sp>
        <p:sp>
          <p:nvSpPr>
            <p:cNvPr id="457739" name="Rectangle 11"/>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7740" name="Rectangle 12"/>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sp>
        <p:nvSpPr>
          <p:cNvPr id="457741" name="AutoShape 13"/>
          <p:cNvSpPr>
            <a:spLocks noChangeArrowheads="1"/>
          </p:cNvSpPr>
          <p:nvPr/>
        </p:nvSpPr>
        <p:spPr bwMode="auto">
          <a:xfrm flipV="1">
            <a:off x="457200" y="3886200"/>
            <a:ext cx="1981200" cy="609600"/>
          </a:xfrm>
          <a:prstGeom prst="foldedCorner">
            <a:avLst>
              <a:gd name="adj" fmla="val 22597"/>
            </a:avLst>
          </a:prstGeom>
          <a:noFill/>
          <a:ln w="12700">
            <a:solidFill>
              <a:schemeClr val="tx1"/>
            </a:solidFill>
            <a:round/>
            <a:headEnd/>
            <a:tailEnd/>
          </a:ln>
          <a:effectLst/>
        </p:spPr>
        <p:txBody>
          <a:bodyPr rot="10800000" wrap="none" anchor="ctr"/>
          <a:lstStyle/>
          <a:p>
            <a:r>
              <a:rPr lang="en-GB" sz="2000"/>
              <a:t>state.Open()</a:t>
            </a:r>
            <a:endParaRPr lang="en-US" sz="2000"/>
          </a:p>
        </p:txBody>
      </p:sp>
      <p:grpSp>
        <p:nvGrpSpPr>
          <p:cNvPr id="457742" name="Group 14"/>
          <p:cNvGrpSpPr>
            <a:grpSpLocks/>
          </p:cNvGrpSpPr>
          <p:nvPr/>
        </p:nvGrpSpPr>
        <p:grpSpPr bwMode="auto">
          <a:xfrm>
            <a:off x="457200" y="1219200"/>
            <a:ext cx="2286000" cy="1752600"/>
            <a:chOff x="384" y="2640"/>
            <a:chExt cx="1440" cy="1104"/>
          </a:xfrm>
        </p:grpSpPr>
        <p:sp>
          <p:nvSpPr>
            <p:cNvPr id="457743" name="Rectangle 15"/>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TCPConnection</a:t>
              </a:r>
            </a:p>
          </p:txBody>
        </p:sp>
        <p:sp>
          <p:nvSpPr>
            <p:cNvPr id="457744" name="Rectangle 16"/>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7745" name="Rectangle 17"/>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grpSp>
        <p:nvGrpSpPr>
          <p:cNvPr id="457746" name="Group 18"/>
          <p:cNvGrpSpPr>
            <a:grpSpLocks/>
          </p:cNvGrpSpPr>
          <p:nvPr/>
        </p:nvGrpSpPr>
        <p:grpSpPr bwMode="auto">
          <a:xfrm>
            <a:off x="5105400" y="1219200"/>
            <a:ext cx="2057400" cy="1752600"/>
            <a:chOff x="384" y="2640"/>
            <a:chExt cx="1440" cy="1104"/>
          </a:xfrm>
        </p:grpSpPr>
        <p:sp>
          <p:nvSpPr>
            <p:cNvPr id="457747" name="Rectangle 19"/>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TCPState</a:t>
              </a:r>
            </a:p>
          </p:txBody>
        </p:sp>
        <p:sp>
          <p:nvSpPr>
            <p:cNvPr id="457748" name="Rectangle 20"/>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7749" name="Rectangle 21"/>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grpSp>
        <p:nvGrpSpPr>
          <p:cNvPr id="457750" name="Group 22"/>
          <p:cNvGrpSpPr>
            <a:grpSpLocks/>
          </p:cNvGrpSpPr>
          <p:nvPr/>
        </p:nvGrpSpPr>
        <p:grpSpPr bwMode="auto">
          <a:xfrm>
            <a:off x="5105400" y="3810000"/>
            <a:ext cx="2057400" cy="1752600"/>
            <a:chOff x="384" y="2640"/>
            <a:chExt cx="1440" cy="1104"/>
          </a:xfrm>
        </p:grpSpPr>
        <p:sp>
          <p:nvSpPr>
            <p:cNvPr id="457751" name="Rectangle 23"/>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TCPListening</a:t>
              </a:r>
            </a:p>
          </p:txBody>
        </p:sp>
        <p:sp>
          <p:nvSpPr>
            <p:cNvPr id="457752" name="Rectangle 24"/>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7753" name="Rectangle 25"/>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grpSp>
        <p:nvGrpSpPr>
          <p:cNvPr id="457754" name="Group 26"/>
          <p:cNvGrpSpPr>
            <a:grpSpLocks/>
          </p:cNvGrpSpPr>
          <p:nvPr/>
        </p:nvGrpSpPr>
        <p:grpSpPr bwMode="auto">
          <a:xfrm>
            <a:off x="7391400" y="3810000"/>
            <a:ext cx="2057400" cy="1752600"/>
            <a:chOff x="384" y="2640"/>
            <a:chExt cx="1440" cy="1104"/>
          </a:xfrm>
        </p:grpSpPr>
        <p:sp>
          <p:nvSpPr>
            <p:cNvPr id="457755" name="Rectangle 27"/>
            <p:cNvSpPr>
              <a:spLocks noChangeArrowheads="1"/>
            </p:cNvSpPr>
            <p:nvPr/>
          </p:nvSpPr>
          <p:spPr bwMode="auto">
            <a:xfrm>
              <a:off x="384" y="2640"/>
              <a:ext cx="1440" cy="220"/>
            </a:xfrm>
            <a:prstGeom prst="rect">
              <a:avLst/>
            </a:prstGeom>
            <a:solidFill>
              <a:schemeClr val="bg1"/>
            </a:solidFill>
            <a:ln w="12700">
              <a:solidFill>
                <a:schemeClr val="tx1"/>
              </a:solidFill>
              <a:miter lim="800000"/>
              <a:headEnd type="none" w="sm" len="sm"/>
              <a:tailEnd type="none" w="sm" len="sm"/>
            </a:ln>
            <a:effectLst/>
          </p:spPr>
          <p:txBody>
            <a:bodyPr wrap="none" anchor="ctr"/>
            <a:lstStyle/>
            <a:p>
              <a:pPr algn="ctr"/>
              <a:r>
                <a:rPr lang="en-GB" sz="2000"/>
                <a:t>TCPClosed</a:t>
              </a:r>
            </a:p>
          </p:txBody>
        </p:sp>
        <p:sp>
          <p:nvSpPr>
            <p:cNvPr id="457756" name="Rectangle 28"/>
            <p:cNvSpPr>
              <a:spLocks noChangeArrowheads="1"/>
            </p:cNvSpPr>
            <p:nvPr/>
          </p:nvSpPr>
          <p:spPr bwMode="auto">
            <a:xfrm>
              <a:off x="384" y="3027"/>
              <a:ext cx="1440" cy="71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open()</a:t>
              </a:r>
            </a:p>
            <a:p>
              <a:r>
                <a:rPr lang="en-GB" sz="2000"/>
                <a:t>close()</a:t>
              </a:r>
            </a:p>
            <a:p>
              <a:r>
                <a:rPr lang="en-GB" sz="2000"/>
                <a:t>acknowledge()</a:t>
              </a:r>
            </a:p>
          </p:txBody>
        </p:sp>
        <p:sp>
          <p:nvSpPr>
            <p:cNvPr id="457757" name="Rectangle 29"/>
            <p:cNvSpPr>
              <a:spLocks noChangeArrowheads="1"/>
            </p:cNvSpPr>
            <p:nvPr/>
          </p:nvSpPr>
          <p:spPr bwMode="auto">
            <a:xfrm>
              <a:off x="384" y="2860"/>
              <a:ext cx="1440" cy="16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GB" sz="2000"/>
                <a:t> </a:t>
              </a:r>
            </a:p>
          </p:txBody>
        </p:sp>
      </p:grpSp>
      <p:sp>
        <p:nvSpPr>
          <p:cNvPr id="457758" name="Line 30"/>
          <p:cNvSpPr>
            <a:spLocks noChangeShapeType="1"/>
          </p:cNvSpPr>
          <p:nvPr/>
        </p:nvSpPr>
        <p:spPr bwMode="auto">
          <a:xfrm>
            <a:off x="3200400" y="2057400"/>
            <a:ext cx="1905000" cy="0"/>
          </a:xfrm>
          <a:prstGeom prst="line">
            <a:avLst/>
          </a:prstGeom>
          <a:noFill/>
          <a:ln w="12700">
            <a:solidFill>
              <a:schemeClr val="tx1"/>
            </a:solidFill>
            <a:round/>
            <a:headEnd/>
            <a:tailEnd/>
          </a:ln>
          <a:effectLst/>
        </p:spPr>
        <p:txBody>
          <a:bodyPr wrap="none" anchor="ctr"/>
          <a:lstStyle/>
          <a:p>
            <a:endParaRPr lang="en-GB"/>
          </a:p>
        </p:txBody>
      </p:sp>
      <p:sp>
        <p:nvSpPr>
          <p:cNvPr id="457759" name="Line 31"/>
          <p:cNvSpPr>
            <a:spLocks noChangeShapeType="1"/>
          </p:cNvSpPr>
          <p:nvPr/>
        </p:nvSpPr>
        <p:spPr bwMode="auto">
          <a:xfrm>
            <a:off x="228600" y="2133600"/>
            <a:ext cx="0" cy="2057400"/>
          </a:xfrm>
          <a:prstGeom prst="line">
            <a:avLst/>
          </a:prstGeom>
          <a:noFill/>
          <a:ln w="12700">
            <a:solidFill>
              <a:schemeClr val="tx1"/>
            </a:solidFill>
            <a:prstDash val="dash"/>
            <a:round/>
            <a:headEnd/>
            <a:tailEnd/>
          </a:ln>
          <a:effectLst/>
        </p:spPr>
        <p:txBody>
          <a:bodyPr wrap="none" anchor="ctr"/>
          <a:lstStyle/>
          <a:p>
            <a:endParaRPr lang="en-GB"/>
          </a:p>
        </p:txBody>
      </p:sp>
      <p:sp>
        <p:nvSpPr>
          <p:cNvPr id="457760" name="Line 32"/>
          <p:cNvSpPr>
            <a:spLocks noChangeShapeType="1"/>
          </p:cNvSpPr>
          <p:nvPr/>
        </p:nvSpPr>
        <p:spPr bwMode="auto">
          <a:xfrm flipH="1">
            <a:off x="228600" y="2133600"/>
            <a:ext cx="304800" cy="0"/>
          </a:xfrm>
          <a:prstGeom prst="line">
            <a:avLst/>
          </a:prstGeom>
          <a:noFill/>
          <a:ln w="12700">
            <a:solidFill>
              <a:schemeClr val="tx1"/>
            </a:solidFill>
            <a:prstDash val="dash"/>
            <a:round/>
            <a:headEnd/>
            <a:tailEnd/>
          </a:ln>
          <a:effectLst/>
        </p:spPr>
        <p:txBody>
          <a:bodyPr wrap="none" anchor="ctr"/>
          <a:lstStyle/>
          <a:p>
            <a:endParaRPr lang="en-GB"/>
          </a:p>
        </p:txBody>
      </p:sp>
      <p:sp>
        <p:nvSpPr>
          <p:cNvPr id="457761" name="Line 33"/>
          <p:cNvSpPr>
            <a:spLocks noChangeShapeType="1"/>
          </p:cNvSpPr>
          <p:nvPr/>
        </p:nvSpPr>
        <p:spPr bwMode="auto">
          <a:xfrm flipH="1">
            <a:off x="228600" y="4191000"/>
            <a:ext cx="228600" cy="0"/>
          </a:xfrm>
          <a:prstGeom prst="line">
            <a:avLst/>
          </a:prstGeom>
          <a:noFill/>
          <a:ln w="12700">
            <a:solidFill>
              <a:schemeClr val="tx1"/>
            </a:solidFill>
            <a:prstDash val="dash"/>
            <a:round/>
            <a:headEnd/>
            <a:tailEnd/>
          </a:ln>
          <a:effectLst/>
        </p:spPr>
        <p:txBody>
          <a:bodyPr wrap="none" anchor="ctr"/>
          <a:lstStyle/>
          <a:p>
            <a:endParaRPr lang="en-GB"/>
          </a:p>
        </p:txBody>
      </p:sp>
      <p:sp>
        <p:nvSpPr>
          <p:cNvPr id="457763" name="Text Box 35"/>
          <p:cNvSpPr txBox="1">
            <a:spLocks noChangeArrowheads="1"/>
          </p:cNvSpPr>
          <p:nvPr/>
        </p:nvSpPr>
        <p:spPr bwMode="auto">
          <a:xfrm>
            <a:off x="381000" y="6019800"/>
            <a:ext cx="2439988" cy="457200"/>
          </a:xfrm>
          <a:prstGeom prst="rect">
            <a:avLst/>
          </a:prstGeom>
          <a:noFill/>
          <a:ln w="9525">
            <a:noFill/>
            <a:miter lim="800000"/>
            <a:headEnd/>
            <a:tailEnd/>
          </a:ln>
          <a:effectLst/>
        </p:spPr>
        <p:txBody>
          <a:bodyPr anchor="ctr">
            <a:spAutoFit/>
          </a:bodyPr>
          <a:lstStyle/>
          <a:p>
            <a:r>
              <a:rPr lang="en-GB" sz="1200">
                <a:solidFill>
                  <a:schemeClr val="tx2"/>
                </a:solidFill>
                <a:latin typeface="Times New Roman" pitchFamily="18" charset="0"/>
              </a:rPr>
              <a:t>From Design Patterns</a:t>
            </a:r>
          </a:p>
          <a:p>
            <a:r>
              <a:rPr lang="en-GB" sz="1200">
                <a:solidFill>
                  <a:schemeClr val="tx2"/>
                </a:solidFill>
                <a:latin typeface="Times New Roman" pitchFamily="18" charset="0"/>
              </a:rPr>
              <a:t>Gamma, Helm, Johnson, Vlissides</a:t>
            </a:r>
            <a:endParaRPr lang="en-GB" sz="2000">
              <a:solidFill>
                <a:schemeClr val="tx2"/>
              </a:solidFill>
              <a:latin typeface="Times New Roman" pitchFamily="18" charset="0"/>
            </a:endParaRPr>
          </a:p>
        </p:txBody>
      </p:sp>
      <p:sp>
        <p:nvSpPr>
          <p:cNvPr id="36" name="Slide Number Placeholder 35"/>
          <p:cNvSpPr>
            <a:spLocks noGrp="1"/>
          </p:cNvSpPr>
          <p:nvPr>
            <p:ph type="sldNum" sz="quarter" idx="12"/>
          </p:nvPr>
        </p:nvSpPr>
        <p:spPr/>
        <p:txBody>
          <a:bodyPr/>
          <a:lstStyle/>
          <a:p>
            <a:r>
              <a:rPr lang="en-US" smtClean="0"/>
              <a:t>Slide: </a:t>
            </a:r>
            <a:fld id="{8E3E7EF5-1D04-4334-9510-70F332134E12}" type="slidenum">
              <a:rPr lang="en-US" smtClean="0"/>
              <a:pPr/>
              <a:t>28</a:t>
            </a:fld>
            <a:endParaRPr lang="en-US"/>
          </a:p>
        </p:txBody>
      </p:sp>
    </p:spTree>
  </p:cSld>
  <p:clrMapOvr>
    <a:masterClrMapping/>
  </p:clrMapOvr>
  <p:transition>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t>Statechart example</a:t>
            </a:r>
          </a:p>
        </p:txBody>
      </p:sp>
      <p:pic>
        <p:nvPicPr>
          <p:cNvPr id="459779" name="Picture 3"/>
          <p:cNvPicPr>
            <a:picLocks noChangeAspect="1" noChangeArrowheads="1"/>
          </p:cNvPicPr>
          <p:nvPr/>
        </p:nvPicPr>
        <p:blipFill>
          <a:blip r:embed="rId3" cstate="print"/>
          <a:srcRect/>
          <a:stretch>
            <a:fillRect/>
          </a:stretch>
        </p:blipFill>
        <p:spPr bwMode="auto">
          <a:xfrm>
            <a:off x="577850" y="1295400"/>
            <a:ext cx="8005763" cy="4716463"/>
          </a:xfrm>
          <a:prstGeom prst="rect">
            <a:avLst/>
          </a:prstGeom>
          <a:noFill/>
          <a:ln w="12700">
            <a:noFill/>
            <a:miter lim="800000"/>
            <a:headEnd/>
            <a:tailEnd/>
          </a:ln>
          <a:effectLst/>
        </p:spPr>
      </p:pic>
      <p:sp>
        <p:nvSpPr>
          <p:cNvPr id="459780" name="Text Box 4"/>
          <p:cNvSpPr txBox="1">
            <a:spLocks noChangeArrowheads="1"/>
          </p:cNvSpPr>
          <p:nvPr/>
        </p:nvSpPr>
        <p:spPr bwMode="auto">
          <a:xfrm>
            <a:off x="555625" y="1219200"/>
            <a:ext cx="1439863"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Initial State</a:t>
            </a:r>
          </a:p>
        </p:txBody>
      </p:sp>
      <p:sp>
        <p:nvSpPr>
          <p:cNvPr id="459781" name="Text Box 5"/>
          <p:cNvSpPr txBox="1">
            <a:spLocks noChangeArrowheads="1"/>
          </p:cNvSpPr>
          <p:nvPr/>
        </p:nvSpPr>
        <p:spPr bwMode="auto">
          <a:xfrm>
            <a:off x="4845050" y="1219200"/>
            <a:ext cx="1398588"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Final State</a:t>
            </a:r>
          </a:p>
        </p:txBody>
      </p:sp>
      <p:sp>
        <p:nvSpPr>
          <p:cNvPr id="459782" name="Text Box 6"/>
          <p:cNvSpPr txBox="1">
            <a:spLocks noChangeArrowheads="1"/>
          </p:cNvSpPr>
          <p:nvPr/>
        </p:nvSpPr>
        <p:spPr bwMode="auto">
          <a:xfrm>
            <a:off x="1127125" y="4419600"/>
            <a:ext cx="1300163"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Transition</a:t>
            </a:r>
          </a:p>
        </p:txBody>
      </p:sp>
      <p:sp>
        <p:nvSpPr>
          <p:cNvPr id="459783" name="Text Box 7"/>
          <p:cNvSpPr txBox="1">
            <a:spLocks noChangeArrowheads="1"/>
          </p:cNvSpPr>
          <p:nvPr/>
        </p:nvSpPr>
        <p:spPr bwMode="auto">
          <a:xfrm>
            <a:off x="8204200" y="2971800"/>
            <a:ext cx="776288"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State</a:t>
            </a:r>
          </a:p>
        </p:txBody>
      </p:sp>
      <p:sp>
        <p:nvSpPr>
          <p:cNvPr id="459784" name="Text Box 8"/>
          <p:cNvSpPr txBox="1">
            <a:spLocks noChangeArrowheads="1"/>
          </p:cNvSpPr>
          <p:nvPr/>
        </p:nvSpPr>
        <p:spPr bwMode="auto">
          <a:xfrm>
            <a:off x="7332663" y="5638800"/>
            <a:ext cx="1651000"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Nested State</a:t>
            </a:r>
          </a:p>
        </p:txBody>
      </p:sp>
      <p:sp>
        <p:nvSpPr>
          <p:cNvPr id="459785" name="Text Box 9"/>
          <p:cNvSpPr txBox="1">
            <a:spLocks noChangeArrowheads="1"/>
          </p:cNvSpPr>
          <p:nvPr/>
        </p:nvSpPr>
        <p:spPr bwMode="auto">
          <a:xfrm>
            <a:off x="5734050" y="1981200"/>
            <a:ext cx="2917825"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Event (event parameter)</a:t>
            </a:r>
          </a:p>
        </p:txBody>
      </p:sp>
      <p:sp>
        <p:nvSpPr>
          <p:cNvPr id="459786" name="Text Box 10"/>
          <p:cNvSpPr txBox="1">
            <a:spLocks noChangeArrowheads="1"/>
          </p:cNvSpPr>
          <p:nvPr/>
        </p:nvSpPr>
        <p:spPr bwMode="auto">
          <a:xfrm>
            <a:off x="7135813" y="4495800"/>
            <a:ext cx="890587" cy="39687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000">
                <a:solidFill>
                  <a:schemeClr val="tx2"/>
                </a:solidFill>
              </a:rPr>
              <a:t>Action</a:t>
            </a:r>
          </a:p>
        </p:txBody>
      </p:sp>
      <p:sp>
        <p:nvSpPr>
          <p:cNvPr id="12" name="Slide Number Placeholder 11"/>
          <p:cNvSpPr>
            <a:spLocks noGrp="1"/>
          </p:cNvSpPr>
          <p:nvPr>
            <p:ph type="sldNum" sz="quarter" idx="12"/>
          </p:nvPr>
        </p:nvSpPr>
        <p:spPr/>
        <p:txBody>
          <a:bodyPr/>
          <a:lstStyle/>
          <a:p>
            <a:r>
              <a:rPr lang="en-US" smtClean="0"/>
              <a:t>Slide: </a:t>
            </a:r>
            <a:fld id="{8E3E7EF5-1D04-4334-9510-70F332134E12}"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r>
              <a:rPr lang="en-US" dirty="0" err="1"/>
              <a:t>Statecharts</a:t>
            </a:r>
            <a:r>
              <a:rPr lang="en-US" dirty="0"/>
              <a:t> history and purpose</a:t>
            </a:r>
          </a:p>
        </p:txBody>
      </p:sp>
      <p:sp>
        <p:nvSpPr>
          <p:cNvPr id="390147" name="Rectangle 3"/>
          <p:cNvSpPr>
            <a:spLocks noGrp="1" noChangeArrowheads="1"/>
          </p:cNvSpPr>
          <p:nvPr>
            <p:ph type="body" idx="1"/>
          </p:nvPr>
        </p:nvSpPr>
        <p:spPr/>
        <p:txBody>
          <a:bodyPr/>
          <a:lstStyle/>
          <a:p>
            <a:r>
              <a:rPr lang="en-US"/>
              <a:t>Statecharts are a form of state transition diagram (STD) that allow for nesting, orthogonality (concurrency) and broadcasting, thus reducing the complexity of many STDs.</a:t>
            </a:r>
          </a:p>
          <a:p>
            <a:r>
              <a:rPr lang="en-US"/>
              <a:t>They were invented by Israeli computer scientist David Harel.</a:t>
            </a:r>
          </a:p>
          <a:p>
            <a:r>
              <a:rPr lang="en-US"/>
              <a:t>A statechart is used to describe the complex internal behavior of a class.</a:t>
            </a:r>
          </a:p>
          <a:p>
            <a:r>
              <a:rPr lang="en-US"/>
              <a:t>It charts the possible lifecycles of objects from that class. (Similar to Entity Life Histories)</a:t>
            </a:r>
          </a:p>
          <a:p>
            <a:endParaRPr lang="en-US"/>
          </a:p>
        </p:txBody>
      </p:sp>
      <p:sp>
        <p:nvSpPr>
          <p:cNvPr id="5" name="Slide Number Placeholder 4"/>
          <p:cNvSpPr>
            <a:spLocks noGrp="1"/>
          </p:cNvSpPr>
          <p:nvPr>
            <p:ph type="sldNum" sz="quarter" idx="12"/>
          </p:nvPr>
        </p:nvSpPr>
        <p:spPr/>
        <p:txBody>
          <a:bodyPr/>
          <a:lstStyle/>
          <a:p>
            <a:r>
              <a:rPr lang="en-US" smtClean="0"/>
              <a:t>Slide: </a:t>
            </a:r>
            <a:fld id="{DC0CC8DC-ABF0-4C3F-894A-0CD3115936C6}"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5" name="Rectangle 13"/>
          <p:cNvSpPr>
            <a:spLocks noChangeArrowheads="1"/>
          </p:cNvSpPr>
          <p:nvPr/>
        </p:nvSpPr>
        <p:spPr bwMode="auto">
          <a:xfrm>
            <a:off x="285486" y="2651126"/>
            <a:ext cx="9335029" cy="1139415"/>
          </a:xfrm>
          <a:prstGeom prst="rect">
            <a:avLst/>
          </a:prstGeom>
          <a:noFill/>
          <a:ln w="9525">
            <a:noFill/>
            <a:miter lim="800000"/>
            <a:headEnd/>
            <a:tailEnd/>
          </a:ln>
          <a:effectLst/>
        </p:spPr>
        <p:txBody>
          <a:bodyPr lIns="92075" tIns="46038" rIns="92075" bIns="46038">
            <a:spAutoFit/>
          </a:bodyPr>
          <a:lstStyle/>
          <a:p>
            <a:pPr algn="ctr"/>
            <a:r>
              <a:rPr lang="en-US" sz="3600" b="1" dirty="0">
                <a:solidFill>
                  <a:srgbClr val="000080"/>
                </a:solidFill>
              </a:rPr>
              <a:t>Object Constraint Language</a:t>
            </a:r>
          </a:p>
          <a:p>
            <a:pPr algn="ctr"/>
            <a:endParaRPr lang="en-US" sz="1600" b="1" i="1" dirty="0">
              <a:solidFill>
                <a:srgbClr val="0000FF"/>
              </a:solidFill>
            </a:endParaRPr>
          </a:p>
          <a:p>
            <a:pPr algn="ctr"/>
            <a:endParaRPr lang="en-US" sz="1600" b="1" i="1" dirty="0">
              <a:solidFill>
                <a:srgbClr val="0000FF"/>
              </a:solidFill>
            </a:endParaRPr>
          </a:p>
        </p:txBody>
      </p:sp>
      <p:sp>
        <p:nvSpPr>
          <p:cNvPr id="17" name="Slide Number Placeholder 16"/>
          <p:cNvSpPr>
            <a:spLocks noGrp="1"/>
          </p:cNvSpPr>
          <p:nvPr>
            <p:ph type="sldNum" sz="quarter" idx="4"/>
          </p:nvPr>
        </p:nvSpPr>
        <p:spPr/>
        <p:txBody>
          <a:bodyPr/>
          <a:lstStyle/>
          <a:p>
            <a:r>
              <a:rPr lang="en-US" smtClean="0"/>
              <a:t>Slide: </a:t>
            </a:r>
            <a:fld id="{505B327A-396A-4F71-BCE0-757CDBA103E3}" type="slidenum">
              <a:rPr lang="en-US" smtClean="0"/>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t>What is a constraint</a:t>
            </a:r>
          </a:p>
        </p:txBody>
      </p:sp>
      <p:sp>
        <p:nvSpPr>
          <p:cNvPr id="246787" name="Rectangle 3"/>
          <p:cNvSpPr>
            <a:spLocks noChangeArrowheads="1"/>
          </p:cNvSpPr>
          <p:nvPr/>
        </p:nvSpPr>
        <p:spPr bwMode="auto">
          <a:xfrm>
            <a:off x="2724150" y="2857500"/>
            <a:ext cx="1816100" cy="7620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Account</a:t>
            </a:r>
          </a:p>
        </p:txBody>
      </p:sp>
      <p:sp>
        <p:nvSpPr>
          <p:cNvPr id="246788" name="Rectangle 4"/>
          <p:cNvSpPr>
            <a:spLocks noChangeArrowheads="1"/>
          </p:cNvSpPr>
          <p:nvPr/>
        </p:nvSpPr>
        <p:spPr bwMode="auto">
          <a:xfrm>
            <a:off x="6273800" y="2895600"/>
            <a:ext cx="2393950" cy="6858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Transaction</a:t>
            </a:r>
          </a:p>
        </p:txBody>
      </p:sp>
      <p:sp>
        <p:nvSpPr>
          <p:cNvPr id="246789" name="Line 5"/>
          <p:cNvSpPr>
            <a:spLocks noChangeShapeType="1"/>
          </p:cNvSpPr>
          <p:nvPr/>
        </p:nvSpPr>
        <p:spPr bwMode="auto">
          <a:xfrm>
            <a:off x="4540250" y="3238500"/>
            <a:ext cx="1733550" cy="0"/>
          </a:xfrm>
          <a:prstGeom prst="line">
            <a:avLst/>
          </a:prstGeom>
          <a:noFill/>
          <a:ln w="12700">
            <a:solidFill>
              <a:schemeClr val="tx1"/>
            </a:solidFill>
            <a:round/>
            <a:headEnd/>
            <a:tailEnd/>
          </a:ln>
          <a:effectLst/>
        </p:spPr>
        <p:txBody>
          <a:bodyPr wrap="none" anchor="ctr"/>
          <a:lstStyle/>
          <a:p>
            <a:endParaRPr lang="en-GB"/>
          </a:p>
        </p:txBody>
      </p:sp>
      <p:sp>
        <p:nvSpPr>
          <p:cNvPr id="246790" name="Text Box 6"/>
          <p:cNvSpPr txBox="1">
            <a:spLocks noChangeArrowheads="1"/>
          </p:cNvSpPr>
          <p:nvPr/>
        </p:nvSpPr>
        <p:spPr bwMode="auto">
          <a:xfrm>
            <a:off x="1618098" y="1636992"/>
            <a:ext cx="5749715" cy="369332"/>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800"/>
              <a:t>{self.transaction -&gt; forAll(t:Transaction | t.value &gt; 100)}</a:t>
            </a:r>
          </a:p>
        </p:txBody>
      </p:sp>
      <p:sp>
        <p:nvSpPr>
          <p:cNvPr id="246791" name="Text Box 7"/>
          <p:cNvSpPr txBox="1">
            <a:spLocks noChangeArrowheads="1"/>
          </p:cNvSpPr>
          <p:nvPr/>
        </p:nvSpPr>
        <p:spPr bwMode="auto">
          <a:xfrm>
            <a:off x="5716615" y="2970312"/>
            <a:ext cx="453970"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0..*</a:t>
            </a:r>
          </a:p>
        </p:txBody>
      </p:sp>
      <p:sp>
        <p:nvSpPr>
          <p:cNvPr id="246792" name="Text Box 8"/>
          <p:cNvSpPr txBox="1">
            <a:spLocks noChangeArrowheads="1"/>
          </p:cNvSpPr>
          <p:nvPr/>
        </p:nvSpPr>
        <p:spPr bwMode="auto">
          <a:xfrm>
            <a:off x="4554725" y="2970312"/>
            <a:ext cx="284052"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1</a:t>
            </a:r>
          </a:p>
        </p:txBody>
      </p:sp>
      <p:sp>
        <p:nvSpPr>
          <p:cNvPr id="246793" name="AutoShape 9"/>
          <p:cNvSpPr>
            <a:spLocks noChangeArrowheads="1"/>
          </p:cNvSpPr>
          <p:nvPr/>
        </p:nvSpPr>
        <p:spPr bwMode="auto">
          <a:xfrm flipV="1">
            <a:off x="1403350" y="4381500"/>
            <a:ext cx="3189610" cy="1783804"/>
          </a:xfrm>
          <a:prstGeom prst="foldedCorner">
            <a:avLst>
              <a:gd name="adj" fmla="val 22375"/>
            </a:avLst>
          </a:prstGeom>
          <a:noFill/>
          <a:ln w="12700">
            <a:solidFill>
              <a:schemeClr val="tx1"/>
            </a:solidFill>
            <a:round/>
            <a:headEnd type="none" w="sm" len="sm"/>
            <a:tailEnd type="none" w="sm" len="sm"/>
          </a:ln>
          <a:effectLst/>
        </p:spPr>
        <p:txBody>
          <a:bodyPr rot="10800000" anchor="ctr"/>
          <a:lstStyle/>
          <a:p>
            <a:pPr algn="ctr"/>
            <a:r>
              <a:rPr lang="en-US"/>
              <a:t>An Account can only hold transactions worth more than £100</a:t>
            </a:r>
          </a:p>
        </p:txBody>
      </p:sp>
      <p:sp>
        <p:nvSpPr>
          <p:cNvPr id="246794" name="Line 10"/>
          <p:cNvSpPr>
            <a:spLocks noChangeShapeType="1"/>
          </p:cNvSpPr>
          <p:nvPr/>
        </p:nvSpPr>
        <p:spPr bwMode="auto">
          <a:xfrm flipV="1">
            <a:off x="2393950" y="3467100"/>
            <a:ext cx="577850" cy="106680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246795" name="Line 11"/>
          <p:cNvSpPr>
            <a:spLocks noChangeShapeType="1"/>
          </p:cNvSpPr>
          <p:nvPr/>
        </p:nvSpPr>
        <p:spPr bwMode="auto">
          <a:xfrm>
            <a:off x="2311400" y="2019300"/>
            <a:ext cx="577850" cy="99060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15" name="Slide Number Placeholder 14"/>
          <p:cNvSpPr>
            <a:spLocks noGrp="1"/>
          </p:cNvSpPr>
          <p:nvPr>
            <p:ph type="sldNum" sz="quarter" idx="12"/>
          </p:nvPr>
        </p:nvSpPr>
        <p:spPr/>
        <p:txBody>
          <a:bodyPr/>
          <a:lstStyle/>
          <a:p>
            <a:r>
              <a:rPr lang="en-US" smtClean="0"/>
              <a:t>Slide: </a:t>
            </a:r>
            <a:fld id="{8E3E7EF5-1D04-4334-9510-70F332134E12}"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t>Design by Contract</a:t>
            </a:r>
          </a:p>
        </p:txBody>
      </p:sp>
      <p:sp>
        <p:nvSpPr>
          <p:cNvPr id="247811" name="Rectangle 3"/>
          <p:cNvSpPr>
            <a:spLocks noChangeArrowheads="1"/>
          </p:cNvSpPr>
          <p:nvPr/>
        </p:nvSpPr>
        <p:spPr bwMode="auto">
          <a:xfrm>
            <a:off x="577850" y="1219201"/>
            <a:ext cx="5434542" cy="2582863"/>
          </a:xfrm>
          <a:prstGeom prst="rect">
            <a:avLst/>
          </a:prstGeom>
          <a:noFill/>
          <a:ln w="9525">
            <a:noFill/>
            <a:miter lim="800000"/>
            <a:headEnd/>
            <a:tailEnd/>
          </a:ln>
          <a:effectLst/>
        </p:spPr>
        <p:txBody>
          <a:bodyPr lIns="63500" tIns="25400" rIns="63500" bIns="25400">
            <a:spAutoFit/>
          </a:bodyPr>
          <a:lstStyle/>
          <a:p>
            <a:pPr marL="342900" indent="-342900">
              <a:lnSpc>
                <a:spcPct val="94000"/>
              </a:lnSpc>
              <a:buClr>
                <a:srgbClr val="000080"/>
              </a:buClr>
              <a:buSzPct val="90000"/>
              <a:buFont typeface="Wingdings" pitchFamily="2" charset="2"/>
              <a:buNone/>
            </a:pPr>
            <a:r>
              <a:rPr lang="en-US" sz="1600">
                <a:solidFill>
                  <a:schemeClr val="tx2"/>
                </a:solidFill>
              </a:rPr>
              <a:t>put (element: T, key: STRING) is</a:t>
            </a:r>
          </a:p>
          <a:p>
            <a:pPr marL="342900" indent="-342900">
              <a:lnSpc>
                <a:spcPct val="94000"/>
              </a:lnSpc>
              <a:buClr>
                <a:srgbClr val="000080"/>
              </a:buClr>
              <a:buSzPct val="90000"/>
              <a:buFont typeface="Wingdings" pitchFamily="2" charset="2"/>
              <a:buNone/>
            </a:pPr>
            <a:r>
              <a:rPr lang="en-US" sz="1600">
                <a:solidFill>
                  <a:schemeClr val="tx2"/>
                </a:solidFill>
              </a:rPr>
              <a:t>-- insert element with given key</a:t>
            </a:r>
          </a:p>
          <a:p>
            <a:pPr marL="342900" indent="-342900">
              <a:lnSpc>
                <a:spcPct val="94000"/>
              </a:lnSpc>
              <a:buClr>
                <a:srgbClr val="000080"/>
              </a:buClr>
              <a:buSzPct val="90000"/>
              <a:buFont typeface="Wingdings" pitchFamily="2" charset="2"/>
              <a:buNone/>
            </a:pPr>
            <a:r>
              <a:rPr lang="en-US" sz="1600">
                <a:solidFill>
                  <a:schemeClr val="tx2"/>
                </a:solidFill>
              </a:rPr>
              <a:t>require</a:t>
            </a:r>
          </a:p>
          <a:p>
            <a:pPr marL="342900" indent="-342900">
              <a:lnSpc>
                <a:spcPct val="94000"/>
              </a:lnSpc>
              <a:buClr>
                <a:srgbClr val="000080"/>
              </a:buClr>
              <a:buSzPct val="90000"/>
              <a:buFont typeface="Wingdings" pitchFamily="2" charset="2"/>
              <a:buNone/>
            </a:pPr>
            <a:r>
              <a:rPr lang="en-US" sz="1600">
                <a:solidFill>
                  <a:schemeClr val="tx2"/>
                </a:solidFill>
              </a:rPr>
              <a:t>	count &lt; capacity</a:t>
            </a:r>
          </a:p>
          <a:p>
            <a:pPr marL="342900" indent="-342900">
              <a:lnSpc>
                <a:spcPct val="94000"/>
              </a:lnSpc>
              <a:buClr>
                <a:srgbClr val="000080"/>
              </a:buClr>
              <a:buSzPct val="90000"/>
              <a:buFont typeface="Wingdings" pitchFamily="2" charset="2"/>
              <a:buNone/>
            </a:pPr>
            <a:r>
              <a:rPr lang="en-US" sz="1600">
                <a:solidFill>
                  <a:schemeClr val="tx2"/>
                </a:solidFill>
              </a:rPr>
              <a:t>do</a:t>
            </a:r>
          </a:p>
          <a:p>
            <a:pPr marL="342900" indent="-342900">
              <a:lnSpc>
                <a:spcPct val="94000"/>
              </a:lnSpc>
              <a:buClr>
                <a:srgbClr val="000080"/>
              </a:buClr>
              <a:buSzPct val="90000"/>
              <a:buFont typeface="Wingdings" pitchFamily="2" charset="2"/>
              <a:buNone/>
            </a:pPr>
            <a:r>
              <a:rPr lang="en-US" sz="1600">
                <a:solidFill>
                  <a:schemeClr val="tx2"/>
                </a:solidFill>
              </a:rPr>
              <a:t>	.. insertion algorithm ...</a:t>
            </a:r>
          </a:p>
          <a:p>
            <a:pPr marL="342900" indent="-342900">
              <a:lnSpc>
                <a:spcPct val="94000"/>
              </a:lnSpc>
              <a:buClr>
                <a:srgbClr val="000080"/>
              </a:buClr>
              <a:buSzPct val="90000"/>
              <a:buFont typeface="Wingdings" pitchFamily="2" charset="2"/>
              <a:buNone/>
            </a:pPr>
            <a:r>
              <a:rPr lang="en-US" sz="1600">
                <a:solidFill>
                  <a:schemeClr val="tx2"/>
                </a:solidFill>
              </a:rPr>
              <a:t>ensure</a:t>
            </a:r>
          </a:p>
          <a:p>
            <a:pPr marL="342900" indent="-342900">
              <a:lnSpc>
                <a:spcPct val="94000"/>
              </a:lnSpc>
              <a:buClr>
                <a:srgbClr val="000080"/>
              </a:buClr>
              <a:buSzPct val="90000"/>
              <a:buFont typeface="Wingdings" pitchFamily="2" charset="2"/>
              <a:buNone/>
            </a:pPr>
            <a:r>
              <a:rPr lang="en-US" sz="1600">
                <a:solidFill>
                  <a:schemeClr val="tx2"/>
                </a:solidFill>
              </a:rPr>
              <a:t>	count &lt;= capacity;</a:t>
            </a:r>
          </a:p>
          <a:p>
            <a:pPr marL="342900" indent="-342900">
              <a:lnSpc>
                <a:spcPct val="94000"/>
              </a:lnSpc>
              <a:buClr>
                <a:srgbClr val="000080"/>
              </a:buClr>
              <a:buSzPct val="90000"/>
              <a:buFont typeface="Wingdings" pitchFamily="2" charset="2"/>
              <a:buNone/>
            </a:pPr>
            <a:r>
              <a:rPr lang="en-US" sz="1600">
                <a:solidFill>
                  <a:schemeClr val="tx2"/>
                </a:solidFill>
              </a:rPr>
              <a:t>	item (key) = element;</a:t>
            </a:r>
          </a:p>
          <a:p>
            <a:pPr marL="342900" indent="-342900">
              <a:lnSpc>
                <a:spcPct val="94000"/>
              </a:lnSpc>
              <a:buClr>
                <a:srgbClr val="000080"/>
              </a:buClr>
              <a:buSzPct val="90000"/>
              <a:buFont typeface="Wingdings" pitchFamily="2" charset="2"/>
              <a:buNone/>
            </a:pPr>
            <a:r>
              <a:rPr lang="en-US" sz="1600">
                <a:solidFill>
                  <a:schemeClr val="tx2"/>
                </a:solidFill>
              </a:rPr>
              <a:t>	count = old count + 1</a:t>
            </a:r>
          </a:p>
          <a:p>
            <a:pPr marL="342900" indent="-342900">
              <a:lnSpc>
                <a:spcPct val="94000"/>
              </a:lnSpc>
              <a:buClr>
                <a:srgbClr val="000080"/>
              </a:buClr>
              <a:buSzPct val="90000"/>
              <a:buFont typeface="Wingdings" pitchFamily="2" charset="2"/>
              <a:buNone/>
            </a:pPr>
            <a:r>
              <a:rPr lang="en-US" sz="1600">
                <a:solidFill>
                  <a:schemeClr val="tx2"/>
                </a:solidFill>
              </a:rPr>
              <a:t>end --put</a:t>
            </a:r>
          </a:p>
        </p:txBody>
      </p:sp>
      <p:grpSp>
        <p:nvGrpSpPr>
          <p:cNvPr id="2" name="Group 9"/>
          <p:cNvGrpSpPr>
            <a:grpSpLocks/>
          </p:cNvGrpSpPr>
          <p:nvPr/>
        </p:nvGrpSpPr>
        <p:grpSpPr bwMode="auto">
          <a:xfrm>
            <a:off x="3747427" y="2670176"/>
            <a:ext cx="5556646" cy="2892425"/>
            <a:chOff x="2179" y="1682"/>
            <a:chExt cx="3231" cy="1822"/>
          </a:xfrm>
        </p:grpSpPr>
        <p:sp>
          <p:nvSpPr>
            <p:cNvPr id="247813" name="Rectangle 5"/>
            <p:cNvSpPr>
              <a:spLocks noChangeArrowheads="1"/>
            </p:cNvSpPr>
            <p:nvPr/>
          </p:nvSpPr>
          <p:spPr bwMode="auto">
            <a:xfrm>
              <a:off x="2183" y="2046"/>
              <a:ext cx="3227" cy="1458"/>
            </a:xfrm>
            <a:prstGeom prst="rect">
              <a:avLst/>
            </a:prstGeom>
            <a:solidFill>
              <a:srgbClr val="FFFFFF"/>
            </a:solidFill>
            <a:ln w="14288">
              <a:solidFill>
                <a:srgbClr val="000000"/>
              </a:solidFill>
              <a:miter lim="800000"/>
              <a:headEnd/>
              <a:tailEnd/>
            </a:ln>
          </p:spPr>
          <p:txBody>
            <a:bodyPr/>
            <a:lstStyle/>
            <a:p>
              <a:endParaRPr lang="en-GB"/>
            </a:p>
          </p:txBody>
        </p:sp>
        <p:sp>
          <p:nvSpPr>
            <p:cNvPr id="247814" name="Rectangle 6"/>
            <p:cNvSpPr>
              <a:spLocks noChangeArrowheads="1"/>
            </p:cNvSpPr>
            <p:nvPr/>
          </p:nvSpPr>
          <p:spPr bwMode="auto">
            <a:xfrm>
              <a:off x="2828" y="1682"/>
              <a:ext cx="1292" cy="1822"/>
            </a:xfrm>
            <a:prstGeom prst="rect">
              <a:avLst/>
            </a:prstGeom>
            <a:noFill/>
            <a:ln w="14288">
              <a:solidFill>
                <a:srgbClr val="000000"/>
              </a:solidFill>
              <a:miter lim="800000"/>
              <a:headEnd/>
              <a:tailEnd/>
            </a:ln>
          </p:spPr>
          <p:txBody>
            <a:bodyPr/>
            <a:lstStyle/>
            <a:p>
              <a:endParaRPr lang="en-GB"/>
            </a:p>
          </p:txBody>
        </p:sp>
        <p:sp>
          <p:nvSpPr>
            <p:cNvPr id="247815" name="Rectangle 7"/>
            <p:cNvSpPr>
              <a:spLocks noChangeArrowheads="1"/>
            </p:cNvSpPr>
            <p:nvPr/>
          </p:nvSpPr>
          <p:spPr bwMode="auto">
            <a:xfrm>
              <a:off x="4119" y="1682"/>
              <a:ext cx="1291" cy="1822"/>
            </a:xfrm>
            <a:prstGeom prst="rect">
              <a:avLst/>
            </a:prstGeom>
            <a:noFill/>
            <a:ln w="14288">
              <a:solidFill>
                <a:srgbClr val="000000"/>
              </a:solidFill>
              <a:miter lim="800000"/>
              <a:headEnd/>
              <a:tailEnd/>
            </a:ln>
          </p:spPr>
          <p:txBody>
            <a:bodyPr/>
            <a:lstStyle/>
            <a:p>
              <a:endParaRPr lang="en-GB"/>
            </a:p>
          </p:txBody>
        </p:sp>
        <p:sp>
          <p:nvSpPr>
            <p:cNvPr id="247816" name="Line 8"/>
            <p:cNvSpPr>
              <a:spLocks noChangeShapeType="1"/>
            </p:cNvSpPr>
            <p:nvPr/>
          </p:nvSpPr>
          <p:spPr bwMode="auto">
            <a:xfrm>
              <a:off x="2179" y="2770"/>
              <a:ext cx="3226" cy="1"/>
            </a:xfrm>
            <a:prstGeom prst="line">
              <a:avLst/>
            </a:prstGeom>
            <a:noFill/>
            <a:ln w="14288">
              <a:solidFill>
                <a:srgbClr val="000000"/>
              </a:solidFill>
              <a:round/>
              <a:headEnd/>
              <a:tailEnd/>
            </a:ln>
          </p:spPr>
          <p:txBody>
            <a:bodyPr/>
            <a:lstStyle/>
            <a:p>
              <a:endParaRPr lang="en-GB"/>
            </a:p>
          </p:txBody>
        </p:sp>
      </p:grpSp>
      <p:sp>
        <p:nvSpPr>
          <p:cNvPr id="247818" name="Rectangle 10"/>
          <p:cNvSpPr>
            <a:spLocks noChangeArrowheads="1"/>
          </p:cNvSpPr>
          <p:nvPr/>
        </p:nvSpPr>
        <p:spPr bwMode="auto">
          <a:xfrm>
            <a:off x="5288360" y="2841625"/>
            <a:ext cx="1154162" cy="276999"/>
          </a:xfrm>
          <a:prstGeom prst="rect">
            <a:avLst/>
          </a:prstGeom>
          <a:noFill/>
          <a:ln w="9525">
            <a:noFill/>
            <a:miter lim="800000"/>
            <a:headEnd/>
            <a:tailEnd/>
          </a:ln>
        </p:spPr>
        <p:txBody>
          <a:bodyPr wrap="none" lIns="0" tIns="0" rIns="0" bIns="0">
            <a:spAutoFit/>
          </a:bodyPr>
          <a:lstStyle/>
          <a:p>
            <a:r>
              <a:rPr lang="en-US" sz="1800">
                <a:solidFill>
                  <a:srgbClr val="000000"/>
                </a:solidFill>
              </a:rPr>
              <a:t>Obligations</a:t>
            </a:r>
            <a:endParaRPr lang="en-US"/>
          </a:p>
        </p:txBody>
      </p:sp>
      <p:sp>
        <p:nvSpPr>
          <p:cNvPr id="247819" name="Rectangle 11"/>
          <p:cNvSpPr>
            <a:spLocks noChangeArrowheads="1"/>
          </p:cNvSpPr>
          <p:nvPr/>
        </p:nvSpPr>
        <p:spPr bwMode="auto">
          <a:xfrm>
            <a:off x="7646194" y="2841625"/>
            <a:ext cx="833562" cy="276999"/>
          </a:xfrm>
          <a:prstGeom prst="rect">
            <a:avLst/>
          </a:prstGeom>
          <a:noFill/>
          <a:ln w="9525">
            <a:noFill/>
            <a:miter lim="800000"/>
            <a:headEnd/>
            <a:tailEnd/>
          </a:ln>
        </p:spPr>
        <p:txBody>
          <a:bodyPr wrap="none" lIns="0" tIns="0" rIns="0" bIns="0">
            <a:spAutoFit/>
          </a:bodyPr>
          <a:lstStyle/>
          <a:p>
            <a:r>
              <a:rPr lang="en-US" sz="1800">
                <a:solidFill>
                  <a:srgbClr val="000000"/>
                </a:solidFill>
              </a:rPr>
              <a:t>Benefits</a:t>
            </a:r>
            <a:endParaRPr lang="en-US"/>
          </a:p>
        </p:txBody>
      </p:sp>
      <p:sp>
        <p:nvSpPr>
          <p:cNvPr id="247820" name="Rectangle 12"/>
          <p:cNvSpPr>
            <a:spLocks noChangeArrowheads="1"/>
          </p:cNvSpPr>
          <p:nvPr/>
        </p:nvSpPr>
        <p:spPr bwMode="auto">
          <a:xfrm>
            <a:off x="3902208" y="3708400"/>
            <a:ext cx="589905" cy="276999"/>
          </a:xfrm>
          <a:prstGeom prst="rect">
            <a:avLst/>
          </a:prstGeom>
          <a:noFill/>
          <a:ln w="9525">
            <a:noFill/>
            <a:miter lim="800000"/>
            <a:headEnd/>
            <a:tailEnd/>
          </a:ln>
        </p:spPr>
        <p:txBody>
          <a:bodyPr wrap="none" lIns="0" tIns="0" rIns="0" bIns="0">
            <a:spAutoFit/>
          </a:bodyPr>
          <a:lstStyle/>
          <a:p>
            <a:r>
              <a:rPr lang="en-US" sz="1800">
                <a:solidFill>
                  <a:srgbClr val="000000"/>
                </a:solidFill>
              </a:rPr>
              <a:t>Client</a:t>
            </a:r>
            <a:endParaRPr lang="en-US"/>
          </a:p>
        </p:txBody>
      </p:sp>
      <p:sp>
        <p:nvSpPr>
          <p:cNvPr id="247821" name="Rectangle 13"/>
          <p:cNvSpPr>
            <a:spLocks noChangeArrowheads="1"/>
          </p:cNvSpPr>
          <p:nvPr/>
        </p:nvSpPr>
        <p:spPr bwMode="auto">
          <a:xfrm>
            <a:off x="3762904" y="4846638"/>
            <a:ext cx="899285" cy="230832"/>
          </a:xfrm>
          <a:prstGeom prst="rect">
            <a:avLst/>
          </a:prstGeom>
          <a:noFill/>
          <a:ln w="9525">
            <a:noFill/>
            <a:miter lim="800000"/>
            <a:headEnd/>
            <a:tailEnd/>
          </a:ln>
        </p:spPr>
        <p:txBody>
          <a:bodyPr wrap="none" lIns="0" tIns="0" rIns="0" bIns="0">
            <a:spAutoFit/>
          </a:bodyPr>
          <a:lstStyle/>
          <a:p>
            <a:r>
              <a:rPr lang="en-US" sz="1500">
                <a:solidFill>
                  <a:srgbClr val="000000"/>
                </a:solidFill>
              </a:rPr>
              <a:t>Contractor</a:t>
            </a:r>
            <a:endParaRPr lang="en-US"/>
          </a:p>
        </p:txBody>
      </p:sp>
      <p:sp>
        <p:nvSpPr>
          <p:cNvPr id="247822" name="Rectangle 14"/>
          <p:cNvSpPr>
            <a:spLocks noChangeArrowheads="1"/>
          </p:cNvSpPr>
          <p:nvPr/>
        </p:nvSpPr>
        <p:spPr bwMode="auto">
          <a:xfrm>
            <a:off x="5149057" y="3548063"/>
            <a:ext cx="1542089" cy="230832"/>
          </a:xfrm>
          <a:prstGeom prst="rect">
            <a:avLst/>
          </a:prstGeom>
          <a:noFill/>
          <a:ln w="9525">
            <a:noFill/>
            <a:miter lim="800000"/>
            <a:headEnd/>
            <a:tailEnd/>
          </a:ln>
        </p:spPr>
        <p:txBody>
          <a:bodyPr wrap="none" lIns="0" tIns="0" rIns="0" bIns="0">
            <a:spAutoFit/>
          </a:bodyPr>
          <a:lstStyle/>
          <a:p>
            <a:r>
              <a:rPr lang="en-US" sz="1500">
                <a:solidFill>
                  <a:srgbClr val="000000"/>
                </a:solidFill>
              </a:rPr>
              <a:t>Call put only on a </a:t>
            </a:r>
            <a:endParaRPr lang="en-US"/>
          </a:p>
        </p:txBody>
      </p:sp>
      <p:sp>
        <p:nvSpPr>
          <p:cNvPr id="247823" name="Rectangle 15"/>
          <p:cNvSpPr>
            <a:spLocks noChangeArrowheads="1"/>
          </p:cNvSpPr>
          <p:nvPr/>
        </p:nvSpPr>
        <p:spPr bwMode="auto">
          <a:xfrm>
            <a:off x="5149056" y="3803650"/>
            <a:ext cx="1104470" cy="230832"/>
          </a:xfrm>
          <a:prstGeom prst="rect">
            <a:avLst/>
          </a:prstGeom>
          <a:noFill/>
          <a:ln w="9525">
            <a:noFill/>
            <a:miter lim="800000"/>
            <a:headEnd/>
            <a:tailEnd/>
          </a:ln>
        </p:spPr>
        <p:txBody>
          <a:bodyPr wrap="none" lIns="0" tIns="0" rIns="0" bIns="0">
            <a:spAutoFit/>
          </a:bodyPr>
          <a:lstStyle/>
          <a:p>
            <a:r>
              <a:rPr lang="en-US" sz="1500">
                <a:solidFill>
                  <a:srgbClr val="000000"/>
                </a:solidFill>
              </a:rPr>
              <a:t>non-full table</a:t>
            </a:r>
            <a:endParaRPr lang="en-US"/>
          </a:p>
        </p:txBody>
      </p:sp>
      <p:sp>
        <p:nvSpPr>
          <p:cNvPr id="247824" name="Rectangle 16"/>
          <p:cNvSpPr>
            <a:spLocks noChangeArrowheads="1"/>
          </p:cNvSpPr>
          <p:nvPr/>
        </p:nvSpPr>
        <p:spPr bwMode="auto">
          <a:xfrm>
            <a:off x="7230004" y="3403600"/>
            <a:ext cx="1615827" cy="230832"/>
          </a:xfrm>
          <a:prstGeom prst="rect">
            <a:avLst/>
          </a:prstGeom>
          <a:noFill/>
          <a:ln w="9525">
            <a:noFill/>
            <a:miter lim="800000"/>
            <a:headEnd/>
            <a:tailEnd/>
          </a:ln>
        </p:spPr>
        <p:txBody>
          <a:bodyPr wrap="none" lIns="0" tIns="0" rIns="0" bIns="0">
            <a:spAutoFit/>
          </a:bodyPr>
          <a:lstStyle/>
          <a:p>
            <a:r>
              <a:rPr lang="en-US" sz="1500">
                <a:solidFill>
                  <a:srgbClr val="000000"/>
                </a:solidFill>
              </a:rPr>
              <a:t>Get modified table </a:t>
            </a:r>
            <a:endParaRPr lang="en-US"/>
          </a:p>
        </p:txBody>
      </p:sp>
      <p:sp>
        <p:nvSpPr>
          <p:cNvPr id="247825" name="Rectangle 17"/>
          <p:cNvSpPr>
            <a:spLocks noChangeArrowheads="1"/>
          </p:cNvSpPr>
          <p:nvPr/>
        </p:nvSpPr>
        <p:spPr bwMode="auto">
          <a:xfrm>
            <a:off x="7230004" y="3659188"/>
            <a:ext cx="1091646" cy="230832"/>
          </a:xfrm>
          <a:prstGeom prst="rect">
            <a:avLst/>
          </a:prstGeom>
          <a:noFill/>
          <a:ln w="9525">
            <a:noFill/>
            <a:miter lim="800000"/>
            <a:headEnd/>
            <a:tailEnd/>
          </a:ln>
        </p:spPr>
        <p:txBody>
          <a:bodyPr wrap="none" lIns="0" tIns="0" rIns="0" bIns="0">
            <a:spAutoFit/>
          </a:bodyPr>
          <a:lstStyle/>
          <a:p>
            <a:r>
              <a:rPr lang="en-US" sz="1500">
                <a:solidFill>
                  <a:srgbClr val="000000"/>
                </a:solidFill>
              </a:rPr>
              <a:t>in which x is </a:t>
            </a:r>
            <a:endParaRPr lang="en-US"/>
          </a:p>
        </p:txBody>
      </p:sp>
      <p:sp>
        <p:nvSpPr>
          <p:cNvPr id="247826" name="Rectangle 18"/>
          <p:cNvSpPr>
            <a:spLocks noChangeArrowheads="1"/>
          </p:cNvSpPr>
          <p:nvPr/>
        </p:nvSpPr>
        <p:spPr bwMode="auto">
          <a:xfrm>
            <a:off x="7230005" y="3916363"/>
            <a:ext cx="1670329" cy="230832"/>
          </a:xfrm>
          <a:prstGeom prst="rect">
            <a:avLst/>
          </a:prstGeom>
          <a:noFill/>
          <a:ln w="9525">
            <a:noFill/>
            <a:miter lim="800000"/>
            <a:headEnd/>
            <a:tailEnd/>
          </a:ln>
        </p:spPr>
        <p:txBody>
          <a:bodyPr wrap="none" lIns="0" tIns="0" rIns="0" bIns="0">
            <a:spAutoFit/>
          </a:bodyPr>
          <a:lstStyle/>
          <a:p>
            <a:r>
              <a:rPr lang="en-US" sz="1500">
                <a:solidFill>
                  <a:srgbClr val="000000"/>
                </a:solidFill>
              </a:rPr>
              <a:t>associated with key</a:t>
            </a:r>
            <a:endParaRPr lang="en-US"/>
          </a:p>
        </p:txBody>
      </p:sp>
      <p:sp>
        <p:nvSpPr>
          <p:cNvPr id="247827" name="Rectangle 19"/>
          <p:cNvSpPr>
            <a:spLocks noChangeArrowheads="1"/>
          </p:cNvSpPr>
          <p:nvPr/>
        </p:nvSpPr>
        <p:spPr bwMode="auto">
          <a:xfrm>
            <a:off x="5149056" y="4557713"/>
            <a:ext cx="1461939" cy="230832"/>
          </a:xfrm>
          <a:prstGeom prst="rect">
            <a:avLst/>
          </a:prstGeom>
          <a:noFill/>
          <a:ln w="9525">
            <a:noFill/>
            <a:miter lim="800000"/>
            <a:headEnd/>
            <a:tailEnd/>
          </a:ln>
        </p:spPr>
        <p:txBody>
          <a:bodyPr wrap="none" lIns="0" tIns="0" rIns="0" bIns="0">
            <a:spAutoFit/>
          </a:bodyPr>
          <a:lstStyle/>
          <a:p>
            <a:r>
              <a:rPr lang="en-US" sz="1500">
                <a:solidFill>
                  <a:srgbClr val="000000"/>
                </a:solidFill>
              </a:rPr>
              <a:t>Insert x so that it </a:t>
            </a:r>
            <a:endParaRPr lang="en-US"/>
          </a:p>
        </p:txBody>
      </p:sp>
      <p:sp>
        <p:nvSpPr>
          <p:cNvPr id="247828" name="Rectangle 20"/>
          <p:cNvSpPr>
            <a:spLocks noChangeArrowheads="1"/>
          </p:cNvSpPr>
          <p:nvPr/>
        </p:nvSpPr>
        <p:spPr bwMode="auto">
          <a:xfrm>
            <a:off x="5149056" y="4814888"/>
            <a:ext cx="1540486" cy="230832"/>
          </a:xfrm>
          <a:prstGeom prst="rect">
            <a:avLst/>
          </a:prstGeom>
          <a:noFill/>
          <a:ln w="9525">
            <a:noFill/>
            <a:miter lim="800000"/>
            <a:headEnd/>
            <a:tailEnd/>
          </a:ln>
        </p:spPr>
        <p:txBody>
          <a:bodyPr wrap="none" lIns="0" tIns="0" rIns="0" bIns="0">
            <a:spAutoFit/>
          </a:bodyPr>
          <a:lstStyle/>
          <a:p>
            <a:r>
              <a:rPr lang="en-US" sz="1500">
                <a:solidFill>
                  <a:srgbClr val="000000"/>
                </a:solidFill>
              </a:rPr>
              <a:t>may be retrieved  </a:t>
            </a:r>
            <a:endParaRPr lang="en-US"/>
          </a:p>
        </p:txBody>
      </p:sp>
      <p:sp>
        <p:nvSpPr>
          <p:cNvPr id="247829" name="Rectangle 21"/>
          <p:cNvSpPr>
            <a:spLocks noChangeArrowheads="1"/>
          </p:cNvSpPr>
          <p:nvPr/>
        </p:nvSpPr>
        <p:spPr bwMode="auto">
          <a:xfrm>
            <a:off x="5149056" y="5072063"/>
            <a:ext cx="1006686" cy="230832"/>
          </a:xfrm>
          <a:prstGeom prst="rect">
            <a:avLst/>
          </a:prstGeom>
          <a:noFill/>
          <a:ln w="9525">
            <a:noFill/>
            <a:miter lim="800000"/>
            <a:headEnd/>
            <a:tailEnd/>
          </a:ln>
        </p:spPr>
        <p:txBody>
          <a:bodyPr wrap="none" lIns="0" tIns="0" rIns="0" bIns="0">
            <a:spAutoFit/>
          </a:bodyPr>
          <a:lstStyle/>
          <a:p>
            <a:r>
              <a:rPr lang="en-US" sz="1500">
                <a:solidFill>
                  <a:srgbClr val="000000"/>
                </a:solidFill>
              </a:rPr>
              <a:t>through key</a:t>
            </a:r>
            <a:endParaRPr lang="en-US"/>
          </a:p>
        </p:txBody>
      </p:sp>
      <p:sp>
        <p:nvSpPr>
          <p:cNvPr id="247830" name="Rectangle 22"/>
          <p:cNvSpPr>
            <a:spLocks noChangeArrowheads="1"/>
          </p:cNvSpPr>
          <p:nvPr/>
        </p:nvSpPr>
        <p:spPr bwMode="auto">
          <a:xfrm>
            <a:off x="7183571" y="4462463"/>
            <a:ext cx="1809791" cy="230832"/>
          </a:xfrm>
          <a:prstGeom prst="rect">
            <a:avLst/>
          </a:prstGeom>
          <a:noFill/>
          <a:ln w="9525">
            <a:noFill/>
            <a:miter lim="800000"/>
            <a:headEnd/>
            <a:tailEnd/>
          </a:ln>
        </p:spPr>
        <p:txBody>
          <a:bodyPr wrap="none" lIns="0" tIns="0" rIns="0" bIns="0">
            <a:spAutoFit/>
          </a:bodyPr>
          <a:lstStyle/>
          <a:p>
            <a:r>
              <a:rPr lang="en-US" sz="1500">
                <a:solidFill>
                  <a:srgbClr val="000000"/>
                </a:solidFill>
              </a:rPr>
              <a:t>No need to deal with </a:t>
            </a:r>
            <a:endParaRPr lang="en-US"/>
          </a:p>
        </p:txBody>
      </p:sp>
      <p:sp>
        <p:nvSpPr>
          <p:cNvPr id="247831" name="Rectangle 23"/>
          <p:cNvSpPr>
            <a:spLocks noChangeArrowheads="1"/>
          </p:cNvSpPr>
          <p:nvPr/>
        </p:nvSpPr>
        <p:spPr bwMode="auto">
          <a:xfrm>
            <a:off x="7183570" y="4718050"/>
            <a:ext cx="1851469" cy="230832"/>
          </a:xfrm>
          <a:prstGeom prst="rect">
            <a:avLst/>
          </a:prstGeom>
          <a:noFill/>
          <a:ln w="9525">
            <a:noFill/>
            <a:miter lim="800000"/>
            <a:headEnd/>
            <a:tailEnd/>
          </a:ln>
        </p:spPr>
        <p:txBody>
          <a:bodyPr wrap="none" lIns="0" tIns="0" rIns="0" bIns="0">
            <a:spAutoFit/>
          </a:bodyPr>
          <a:lstStyle/>
          <a:p>
            <a:r>
              <a:rPr lang="en-US" sz="1500">
                <a:solidFill>
                  <a:srgbClr val="000000"/>
                </a:solidFill>
              </a:rPr>
              <a:t>the case in which the </a:t>
            </a:r>
            <a:endParaRPr lang="en-US"/>
          </a:p>
        </p:txBody>
      </p:sp>
      <p:sp>
        <p:nvSpPr>
          <p:cNvPr id="247832" name="Rectangle 24"/>
          <p:cNvSpPr>
            <a:spLocks noChangeArrowheads="1"/>
          </p:cNvSpPr>
          <p:nvPr/>
        </p:nvSpPr>
        <p:spPr bwMode="auto">
          <a:xfrm>
            <a:off x="7183570" y="4975225"/>
            <a:ext cx="1562928" cy="230832"/>
          </a:xfrm>
          <a:prstGeom prst="rect">
            <a:avLst/>
          </a:prstGeom>
          <a:noFill/>
          <a:ln w="9525">
            <a:noFill/>
            <a:miter lim="800000"/>
            <a:headEnd/>
            <a:tailEnd/>
          </a:ln>
        </p:spPr>
        <p:txBody>
          <a:bodyPr wrap="none" lIns="0" tIns="0" rIns="0" bIns="0">
            <a:spAutoFit/>
          </a:bodyPr>
          <a:lstStyle/>
          <a:p>
            <a:r>
              <a:rPr lang="en-US" sz="1500">
                <a:solidFill>
                  <a:srgbClr val="000000"/>
                </a:solidFill>
              </a:rPr>
              <a:t>table is full before </a:t>
            </a:r>
            <a:endParaRPr lang="en-US"/>
          </a:p>
        </p:txBody>
      </p:sp>
      <p:sp>
        <p:nvSpPr>
          <p:cNvPr id="247833" name="Rectangle 25"/>
          <p:cNvSpPr>
            <a:spLocks noChangeArrowheads="1"/>
          </p:cNvSpPr>
          <p:nvPr/>
        </p:nvSpPr>
        <p:spPr bwMode="auto">
          <a:xfrm>
            <a:off x="7183570" y="5232400"/>
            <a:ext cx="729367" cy="230832"/>
          </a:xfrm>
          <a:prstGeom prst="rect">
            <a:avLst/>
          </a:prstGeom>
          <a:noFill/>
          <a:ln w="9525">
            <a:noFill/>
            <a:miter lim="800000"/>
            <a:headEnd/>
            <a:tailEnd/>
          </a:ln>
        </p:spPr>
        <p:txBody>
          <a:bodyPr wrap="none" lIns="0" tIns="0" rIns="0" bIns="0">
            <a:spAutoFit/>
          </a:bodyPr>
          <a:lstStyle/>
          <a:p>
            <a:r>
              <a:rPr lang="en-US" sz="1500">
                <a:solidFill>
                  <a:srgbClr val="000000"/>
                </a:solidFill>
              </a:rPr>
              <a:t>insertion</a:t>
            </a:r>
            <a:endParaRPr lang="en-US"/>
          </a:p>
        </p:txBody>
      </p:sp>
      <p:sp>
        <p:nvSpPr>
          <p:cNvPr id="28" name="Slide Number Placeholder 27"/>
          <p:cNvSpPr>
            <a:spLocks noGrp="1"/>
          </p:cNvSpPr>
          <p:nvPr>
            <p:ph type="sldNum" sz="quarter" idx="12"/>
          </p:nvPr>
        </p:nvSpPr>
        <p:spPr/>
        <p:txBody>
          <a:bodyPr/>
          <a:lstStyle/>
          <a:p>
            <a:r>
              <a:rPr lang="en-US" smtClean="0"/>
              <a:t>Slide: </a:t>
            </a:r>
            <a:fld id="{8E3E7EF5-1D04-4334-9510-70F332134E12}"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t>OCL requirements</a:t>
            </a:r>
          </a:p>
        </p:txBody>
      </p:sp>
      <p:sp>
        <p:nvSpPr>
          <p:cNvPr id="248835" name="Rectangle 3"/>
          <p:cNvSpPr>
            <a:spLocks noGrp="1" noChangeArrowheads="1"/>
          </p:cNvSpPr>
          <p:nvPr>
            <p:ph type="body" idx="1"/>
          </p:nvPr>
        </p:nvSpPr>
        <p:spPr/>
        <p:txBody>
          <a:bodyPr/>
          <a:lstStyle/>
          <a:p>
            <a:pPr eaLnBrk="1" hangingPunct="1">
              <a:spcBef>
                <a:spcPct val="50000"/>
              </a:spcBef>
            </a:pPr>
            <a:r>
              <a:rPr lang="en-US" sz="2400"/>
              <a:t>The OCL must enable us to express extra, necessary, information on object models.</a:t>
            </a:r>
          </a:p>
          <a:p>
            <a:pPr eaLnBrk="1" hangingPunct="1">
              <a:spcBef>
                <a:spcPct val="50000"/>
              </a:spcBef>
            </a:pPr>
            <a:r>
              <a:rPr lang="en-US" sz="2400"/>
              <a:t>The OCL must be a precise and unambiguous language that can be easily read by developers and customers.</a:t>
            </a:r>
          </a:p>
          <a:p>
            <a:pPr eaLnBrk="1" hangingPunct="1">
              <a:spcBef>
                <a:spcPct val="50000"/>
              </a:spcBef>
            </a:pPr>
            <a:r>
              <a:rPr lang="en-US" sz="2400"/>
              <a:t>The OCL must be a declarative language, its expressions can have no side-effects.</a:t>
            </a:r>
          </a:p>
          <a:p>
            <a:pPr eaLnBrk="1" hangingPunct="1">
              <a:spcBef>
                <a:spcPct val="50000"/>
              </a:spcBef>
            </a:pPr>
            <a:r>
              <a:rPr lang="en-US" sz="2400"/>
              <a:t>OCL must be a typed language so that OCL expressions can be type checked for correctness.</a:t>
            </a:r>
          </a:p>
          <a:p>
            <a:endParaRPr lang="en-US"/>
          </a:p>
        </p:txBody>
      </p:sp>
      <p:sp>
        <p:nvSpPr>
          <p:cNvPr id="7" name="Slide Number Placeholder 6"/>
          <p:cNvSpPr>
            <a:spLocks noGrp="1"/>
          </p:cNvSpPr>
          <p:nvPr>
            <p:ph type="sldNum" sz="quarter" idx="12"/>
          </p:nvPr>
        </p:nvSpPr>
        <p:spPr/>
        <p:txBody>
          <a:bodyPr/>
          <a:lstStyle/>
          <a:p>
            <a:r>
              <a:rPr lang="en-US" smtClean="0"/>
              <a:t>Slide: </a:t>
            </a:r>
            <a:fld id="{DC0CC8DC-ABF0-4C3F-894A-0CD3115936C6}"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OC Language is ...</a:t>
            </a:r>
          </a:p>
        </p:txBody>
      </p:sp>
      <p:sp>
        <p:nvSpPr>
          <p:cNvPr id="249859" name="Rectangle 3"/>
          <p:cNvSpPr>
            <a:spLocks noGrp="1" noChangeArrowheads="1"/>
          </p:cNvSpPr>
          <p:nvPr>
            <p:ph type="body" idx="1"/>
          </p:nvPr>
        </p:nvSpPr>
        <p:spPr/>
        <p:txBody>
          <a:bodyPr/>
          <a:lstStyle/>
          <a:p>
            <a:r>
              <a:rPr lang="en-US"/>
              <a:t>OCL is a typed language</a:t>
            </a:r>
          </a:p>
          <a:p>
            <a:pPr eaLnBrk="1" hangingPunct="1">
              <a:spcBef>
                <a:spcPct val="50000"/>
              </a:spcBef>
            </a:pPr>
            <a:r>
              <a:rPr lang="en-US"/>
              <a:t>The OCL is a language of expressions.</a:t>
            </a:r>
          </a:p>
          <a:p>
            <a:pPr eaLnBrk="1" hangingPunct="1">
              <a:spcBef>
                <a:spcPct val="50000"/>
              </a:spcBef>
            </a:pPr>
            <a:r>
              <a:rPr lang="en-US"/>
              <a:t>An OCL expression is valid if it is written according to the rules (formal grammar) of OCL.</a:t>
            </a:r>
          </a:p>
          <a:p>
            <a:pPr eaLnBrk="1" hangingPunct="1">
              <a:spcBef>
                <a:spcPct val="50000"/>
              </a:spcBef>
            </a:pPr>
            <a:r>
              <a:rPr lang="en-US"/>
              <a:t>A constraint is a valid OCL expression of type Boolean.</a:t>
            </a:r>
          </a:p>
          <a:p>
            <a:pPr eaLnBrk="1" hangingPunct="1">
              <a:spcBef>
                <a:spcPct val="50000"/>
              </a:spcBef>
            </a:pPr>
            <a:r>
              <a:rPr lang="en-US"/>
              <a:t>A constraint is a restriction on one or more values of (part of) an object-oriented model or system.</a:t>
            </a:r>
          </a:p>
          <a:p>
            <a:endParaRPr lang="en-US"/>
          </a:p>
        </p:txBody>
      </p:sp>
      <p:sp>
        <p:nvSpPr>
          <p:cNvPr id="7" name="Slide Number Placeholder 6"/>
          <p:cNvSpPr>
            <a:spLocks noGrp="1"/>
          </p:cNvSpPr>
          <p:nvPr>
            <p:ph type="sldNum" sz="quarter" idx="12"/>
          </p:nvPr>
        </p:nvSpPr>
        <p:spPr/>
        <p:txBody>
          <a:bodyPr/>
          <a:lstStyle/>
          <a:p>
            <a:r>
              <a:rPr lang="en-US" smtClean="0"/>
              <a:t>Slide: </a:t>
            </a:r>
            <a:fld id="{DC0CC8DC-ABF0-4C3F-894A-0CD3115936C6}"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Boolean expressions</a:t>
            </a:r>
          </a:p>
        </p:txBody>
      </p:sp>
      <p:grpSp>
        <p:nvGrpSpPr>
          <p:cNvPr id="2" name="Group 3"/>
          <p:cNvGrpSpPr>
            <a:grpSpLocks/>
          </p:cNvGrpSpPr>
          <p:nvPr/>
        </p:nvGrpSpPr>
        <p:grpSpPr bwMode="auto">
          <a:xfrm>
            <a:off x="2806700" y="1752600"/>
            <a:ext cx="4375150" cy="2057400"/>
            <a:chOff x="1632" y="1104"/>
            <a:chExt cx="2544" cy="1296"/>
          </a:xfrm>
        </p:grpSpPr>
        <p:sp>
          <p:nvSpPr>
            <p:cNvPr id="261124" name="Rectangle 4"/>
            <p:cNvSpPr>
              <a:spLocks noChangeArrowheads="1"/>
            </p:cNvSpPr>
            <p:nvPr/>
          </p:nvSpPr>
          <p:spPr bwMode="auto">
            <a:xfrm>
              <a:off x="1632" y="1104"/>
              <a:ext cx="2544" cy="432"/>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800" b="1"/>
                <a:t>Customer</a:t>
              </a:r>
            </a:p>
          </p:txBody>
        </p:sp>
        <p:sp>
          <p:nvSpPr>
            <p:cNvPr id="261125" name="Rectangle 5"/>
            <p:cNvSpPr>
              <a:spLocks noChangeArrowheads="1"/>
            </p:cNvSpPr>
            <p:nvPr/>
          </p:nvSpPr>
          <p:spPr bwMode="auto">
            <a:xfrm>
              <a:off x="1632" y="1536"/>
              <a:ext cx="2544" cy="864"/>
            </a:xfrm>
            <a:prstGeom prst="rect">
              <a:avLst/>
            </a:prstGeom>
            <a:noFill/>
            <a:ln w="12700">
              <a:solidFill>
                <a:schemeClr val="tx1"/>
              </a:solidFill>
              <a:miter lim="800000"/>
              <a:headEnd/>
              <a:tailEnd/>
            </a:ln>
            <a:effectLst/>
          </p:spPr>
          <p:txBody>
            <a:bodyPr wrap="none" anchor="ctr"/>
            <a:lstStyle/>
            <a:p>
              <a:pPr eaLnBrk="1" hangingPunct="1">
                <a:spcBef>
                  <a:spcPct val="50000"/>
                </a:spcBef>
              </a:pPr>
              <a:r>
                <a:rPr lang="en-US" sz="1800"/>
                <a:t>name: String</a:t>
              </a:r>
              <a:br>
                <a:rPr lang="en-US" sz="1800"/>
              </a:br>
              <a:r>
                <a:rPr lang="en-US" sz="1800"/>
                <a:t>title: String</a:t>
              </a:r>
              <a:br>
                <a:rPr lang="en-US" sz="1800"/>
              </a:br>
              <a:r>
                <a:rPr lang="en-US" sz="1800"/>
                <a:t>age: Integer</a:t>
              </a:r>
              <a:br>
                <a:rPr lang="en-US" sz="1800"/>
              </a:br>
              <a:r>
                <a:rPr lang="en-US" sz="1800"/>
                <a:t>isMale: Boolean</a:t>
              </a:r>
            </a:p>
          </p:txBody>
        </p:sp>
      </p:grpSp>
      <p:sp>
        <p:nvSpPr>
          <p:cNvPr id="261126" name="Text Box 6"/>
          <p:cNvSpPr txBox="1">
            <a:spLocks noChangeArrowheads="1"/>
          </p:cNvSpPr>
          <p:nvPr/>
        </p:nvSpPr>
        <p:spPr bwMode="auto">
          <a:xfrm>
            <a:off x="2476500" y="4214209"/>
            <a:ext cx="5577424" cy="1569660"/>
          </a:xfrm>
          <a:prstGeom prst="rect">
            <a:avLst/>
          </a:prstGeom>
          <a:noFill/>
          <a:ln w="12700">
            <a:noFill/>
            <a:miter lim="800000"/>
            <a:headEnd/>
            <a:tailEnd/>
          </a:ln>
          <a:effectLst/>
        </p:spPr>
        <p:txBody>
          <a:bodyPr wrap="none" anchor="ctr">
            <a:spAutoFit/>
          </a:bodyPr>
          <a:lstStyle/>
          <a:p>
            <a:pPr eaLnBrk="1" hangingPunct="1">
              <a:spcBef>
                <a:spcPct val="50000"/>
              </a:spcBef>
            </a:pPr>
            <a:r>
              <a:rPr lang="en-US"/>
              <a:t>title = if isMale then ‘Mr.’ else ‘Ms.’ endif</a:t>
            </a:r>
          </a:p>
          <a:p>
            <a:pPr eaLnBrk="1" hangingPunct="1">
              <a:spcBef>
                <a:spcPct val="50000"/>
              </a:spcBef>
            </a:pPr>
            <a:r>
              <a:rPr lang="en-US"/>
              <a:t>age &gt;= 18 and age &lt; 66</a:t>
            </a:r>
          </a:p>
          <a:p>
            <a:pPr eaLnBrk="1" hangingPunct="1">
              <a:spcBef>
                <a:spcPct val="50000"/>
              </a:spcBef>
            </a:pPr>
            <a:r>
              <a:rPr lang="en-US"/>
              <a:t>name.size &lt; 100</a:t>
            </a:r>
          </a:p>
        </p:txBody>
      </p:sp>
      <p:sp>
        <p:nvSpPr>
          <p:cNvPr id="10" name="Slide Number Placeholder 9"/>
          <p:cNvSpPr>
            <a:spLocks noGrp="1"/>
          </p:cNvSpPr>
          <p:nvPr>
            <p:ph type="sldNum" sz="quarter" idx="12"/>
          </p:nvPr>
        </p:nvSpPr>
        <p:spPr/>
        <p:txBody>
          <a:bodyPr/>
          <a:lstStyle/>
          <a:p>
            <a:r>
              <a:rPr lang="en-US" smtClean="0"/>
              <a:t>Slide: </a:t>
            </a:r>
            <a:fld id="{8E3E7EF5-1D04-4334-9510-70F332134E12}"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t>Context for a constraint</a:t>
            </a:r>
          </a:p>
        </p:txBody>
      </p:sp>
      <p:sp>
        <p:nvSpPr>
          <p:cNvPr id="251907" name="Rectangle 3"/>
          <p:cNvSpPr>
            <a:spLocks noChangeArrowheads="1"/>
          </p:cNvSpPr>
          <p:nvPr/>
        </p:nvSpPr>
        <p:spPr bwMode="auto">
          <a:xfrm>
            <a:off x="3879850" y="2667000"/>
            <a:ext cx="2063750" cy="609600"/>
          </a:xfrm>
          <a:prstGeom prst="rect">
            <a:avLst/>
          </a:prstGeom>
          <a:noFill/>
          <a:ln w="12700">
            <a:noFill/>
            <a:miter lim="800000"/>
            <a:headEnd/>
            <a:tailEnd/>
          </a:ln>
          <a:effectLst/>
        </p:spPr>
        <p:txBody>
          <a:bodyPr wrap="none" anchor="ctr"/>
          <a:lstStyle/>
          <a:p>
            <a:endParaRPr lang="en-GB"/>
          </a:p>
        </p:txBody>
      </p:sp>
      <p:sp>
        <p:nvSpPr>
          <p:cNvPr id="251908" name="Rectangle 4"/>
          <p:cNvSpPr>
            <a:spLocks noChangeArrowheads="1"/>
          </p:cNvSpPr>
          <p:nvPr/>
        </p:nvSpPr>
        <p:spPr bwMode="auto">
          <a:xfrm>
            <a:off x="6108700" y="2286000"/>
            <a:ext cx="1403350" cy="6096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Wheel</a:t>
            </a:r>
          </a:p>
        </p:txBody>
      </p:sp>
      <p:sp>
        <p:nvSpPr>
          <p:cNvPr id="251909" name="Rectangle 5"/>
          <p:cNvSpPr>
            <a:spLocks noChangeArrowheads="1"/>
          </p:cNvSpPr>
          <p:nvPr/>
        </p:nvSpPr>
        <p:spPr bwMode="auto">
          <a:xfrm>
            <a:off x="2228850" y="2209800"/>
            <a:ext cx="1651000" cy="9144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Vehicle</a:t>
            </a:r>
          </a:p>
        </p:txBody>
      </p:sp>
      <p:sp>
        <p:nvSpPr>
          <p:cNvPr id="251910" name="Line 6"/>
          <p:cNvSpPr>
            <a:spLocks noChangeShapeType="1"/>
          </p:cNvSpPr>
          <p:nvPr/>
        </p:nvSpPr>
        <p:spPr bwMode="auto">
          <a:xfrm flipH="1">
            <a:off x="3879850" y="2590800"/>
            <a:ext cx="2228850" cy="0"/>
          </a:xfrm>
          <a:prstGeom prst="line">
            <a:avLst/>
          </a:prstGeom>
          <a:noFill/>
          <a:ln w="12700">
            <a:solidFill>
              <a:schemeClr val="tx1"/>
            </a:solidFill>
            <a:round/>
            <a:headEnd/>
            <a:tailEnd/>
          </a:ln>
          <a:effectLst/>
        </p:spPr>
        <p:txBody>
          <a:bodyPr wrap="none" anchor="ctr"/>
          <a:lstStyle/>
          <a:p>
            <a:endParaRPr lang="en-GB"/>
          </a:p>
        </p:txBody>
      </p:sp>
      <p:sp>
        <p:nvSpPr>
          <p:cNvPr id="251911" name="AutoShape 7"/>
          <p:cNvSpPr>
            <a:spLocks noChangeArrowheads="1"/>
          </p:cNvSpPr>
          <p:nvPr/>
        </p:nvSpPr>
        <p:spPr bwMode="auto">
          <a:xfrm>
            <a:off x="3879850" y="2476500"/>
            <a:ext cx="495300" cy="228600"/>
          </a:xfrm>
          <a:prstGeom prst="diamond">
            <a:avLst/>
          </a:prstGeom>
          <a:solidFill>
            <a:schemeClr val="bg1"/>
          </a:solidFill>
          <a:ln w="12700">
            <a:solidFill>
              <a:schemeClr val="tx1"/>
            </a:solidFill>
            <a:miter lim="800000"/>
            <a:headEnd/>
            <a:tailEnd/>
          </a:ln>
          <a:effectLst/>
        </p:spPr>
        <p:txBody>
          <a:bodyPr wrap="none" anchor="ctr"/>
          <a:lstStyle/>
          <a:p>
            <a:endParaRPr lang="en-GB"/>
          </a:p>
        </p:txBody>
      </p:sp>
      <p:sp>
        <p:nvSpPr>
          <p:cNvPr id="251912" name="Text Box 8"/>
          <p:cNvSpPr txBox="1">
            <a:spLocks noChangeArrowheads="1"/>
          </p:cNvSpPr>
          <p:nvPr/>
        </p:nvSpPr>
        <p:spPr bwMode="auto">
          <a:xfrm>
            <a:off x="660400" y="4185613"/>
            <a:ext cx="6655989" cy="1015663"/>
          </a:xfrm>
          <a:prstGeom prst="rect">
            <a:avLst/>
          </a:prstGeom>
          <a:noFill/>
          <a:ln w="12700">
            <a:noFill/>
            <a:miter lim="800000"/>
            <a:headEnd/>
            <a:tailEnd/>
          </a:ln>
          <a:effectLst/>
        </p:spPr>
        <p:txBody>
          <a:bodyPr wrap="none" anchor="ctr">
            <a:spAutoFit/>
          </a:bodyPr>
          <a:lstStyle/>
          <a:p>
            <a:pPr eaLnBrk="1" hangingPunct="1">
              <a:spcBef>
                <a:spcPct val="50000"/>
              </a:spcBef>
            </a:pPr>
            <a:r>
              <a:rPr lang="en-US" sz="2400" u="sng"/>
              <a:t>Vehicle</a:t>
            </a:r>
            <a:endParaRPr lang="en-US" sz="2400"/>
          </a:p>
          <a:p>
            <a:pPr eaLnBrk="1" hangingPunct="1">
              <a:spcBef>
                <a:spcPct val="50000"/>
              </a:spcBef>
            </a:pPr>
            <a:r>
              <a:rPr lang="en-US" sz="2400"/>
              <a:t>self.wheelCount &lt;= 4 and self.wheelCount &gt;= 1</a:t>
            </a:r>
          </a:p>
        </p:txBody>
      </p:sp>
      <p:sp>
        <p:nvSpPr>
          <p:cNvPr id="251913" name="Text Box 9"/>
          <p:cNvSpPr txBox="1">
            <a:spLocks noChangeArrowheads="1"/>
          </p:cNvSpPr>
          <p:nvPr/>
        </p:nvSpPr>
        <p:spPr bwMode="auto">
          <a:xfrm>
            <a:off x="5466492" y="2284998"/>
            <a:ext cx="527709" cy="338554"/>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600"/>
              <a:t>1..4</a:t>
            </a:r>
          </a:p>
        </p:txBody>
      </p:sp>
      <p:sp>
        <p:nvSpPr>
          <p:cNvPr id="13" name="Slide Number Placeholder 12"/>
          <p:cNvSpPr>
            <a:spLocks noGrp="1"/>
          </p:cNvSpPr>
          <p:nvPr>
            <p:ph type="sldNum" sz="quarter" idx="12"/>
          </p:nvPr>
        </p:nvSpPr>
        <p:spPr/>
        <p:txBody>
          <a:bodyPr/>
          <a:lstStyle/>
          <a:p>
            <a:r>
              <a:rPr lang="en-US" smtClean="0"/>
              <a:t>Slide: </a:t>
            </a:r>
            <a:fld id="{8E3E7EF5-1D04-4334-9510-70F332134E12}"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Multiplicity constraints</a:t>
            </a:r>
          </a:p>
        </p:txBody>
      </p:sp>
      <p:sp>
        <p:nvSpPr>
          <p:cNvPr id="253955" name="Rectangle 3"/>
          <p:cNvSpPr>
            <a:spLocks noChangeArrowheads="1"/>
          </p:cNvSpPr>
          <p:nvPr/>
        </p:nvSpPr>
        <p:spPr bwMode="auto">
          <a:xfrm>
            <a:off x="908050" y="1905000"/>
            <a:ext cx="2146300" cy="7620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Vocabulary</a:t>
            </a:r>
          </a:p>
        </p:txBody>
      </p:sp>
      <p:sp>
        <p:nvSpPr>
          <p:cNvPr id="253956" name="Rectangle 4"/>
          <p:cNvSpPr>
            <a:spLocks noChangeArrowheads="1"/>
          </p:cNvSpPr>
          <p:nvPr/>
        </p:nvSpPr>
        <p:spPr bwMode="auto">
          <a:xfrm>
            <a:off x="3962400" y="1905000"/>
            <a:ext cx="2724150" cy="7620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VocabElement</a:t>
            </a:r>
          </a:p>
        </p:txBody>
      </p:sp>
      <p:sp>
        <p:nvSpPr>
          <p:cNvPr id="253957" name="Rectangle 5"/>
          <p:cNvSpPr>
            <a:spLocks noChangeArrowheads="1"/>
          </p:cNvSpPr>
          <p:nvPr/>
        </p:nvSpPr>
        <p:spPr bwMode="auto">
          <a:xfrm>
            <a:off x="7759700" y="1905000"/>
            <a:ext cx="1816100" cy="7620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Hint</a:t>
            </a:r>
          </a:p>
        </p:txBody>
      </p:sp>
      <p:sp>
        <p:nvSpPr>
          <p:cNvPr id="253958" name="Line 6"/>
          <p:cNvSpPr>
            <a:spLocks noChangeShapeType="1"/>
          </p:cNvSpPr>
          <p:nvPr/>
        </p:nvSpPr>
        <p:spPr bwMode="auto">
          <a:xfrm>
            <a:off x="3054350" y="2286000"/>
            <a:ext cx="908050" cy="0"/>
          </a:xfrm>
          <a:prstGeom prst="line">
            <a:avLst/>
          </a:prstGeom>
          <a:noFill/>
          <a:ln w="12700">
            <a:solidFill>
              <a:schemeClr val="tx1"/>
            </a:solidFill>
            <a:round/>
            <a:headEnd/>
            <a:tailEnd/>
          </a:ln>
          <a:effectLst/>
        </p:spPr>
        <p:txBody>
          <a:bodyPr wrap="none" anchor="ctr"/>
          <a:lstStyle/>
          <a:p>
            <a:endParaRPr lang="en-GB"/>
          </a:p>
        </p:txBody>
      </p:sp>
      <p:sp>
        <p:nvSpPr>
          <p:cNvPr id="253959" name="Line 7"/>
          <p:cNvSpPr>
            <a:spLocks noChangeShapeType="1"/>
          </p:cNvSpPr>
          <p:nvPr/>
        </p:nvSpPr>
        <p:spPr bwMode="auto">
          <a:xfrm>
            <a:off x="6686550" y="2286000"/>
            <a:ext cx="1073150" cy="0"/>
          </a:xfrm>
          <a:prstGeom prst="line">
            <a:avLst/>
          </a:prstGeom>
          <a:noFill/>
          <a:ln w="12700">
            <a:solidFill>
              <a:schemeClr val="tx1"/>
            </a:solidFill>
            <a:round/>
            <a:headEnd/>
            <a:tailEnd/>
          </a:ln>
          <a:effectLst/>
        </p:spPr>
        <p:txBody>
          <a:bodyPr wrap="none" anchor="ctr"/>
          <a:lstStyle/>
          <a:p>
            <a:endParaRPr lang="en-GB"/>
          </a:p>
        </p:txBody>
      </p:sp>
      <p:sp>
        <p:nvSpPr>
          <p:cNvPr id="253960" name="Text Box 8"/>
          <p:cNvSpPr txBox="1">
            <a:spLocks noChangeArrowheads="1"/>
          </p:cNvSpPr>
          <p:nvPr/>
        </p:nvSpPr>
        <p:spPr bwMode="auto">
          <a:xfrm>
            <a:off x="7270639" y="2055912"/>
            <a:ext cx="482824"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0..5</a:t>
            </a:r>
          </a:p>
        </p:txBody>
      </p:sp>
      <p:sp>
        <p:nvSpPr>
          <p:cNvPr id="253961" name="Text Box 9"/>
          <p:cNvSpPr txBox="1">
            <a:spLocks noChangeArrowheads="1"/>
          </p:cNvSpPr>
          <p:nvPr/>
        </p:nvSpPr>
        <p:spPr bwMode="auto">
          <a:xfrm>
            <a:off x="3487765" y="2055912"/>
            <a:ext cx="453970"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0..*</a:t>
            </a:r>
          </a:p>
        </p:txBody>
      </p:sp>
      <p:sp>
        <p:nvSpPr>
          <p:cNvPr id="253962" name="Text Box 10"/>
          <p:cNvSpPr txBox="1">
            <a:spLocks noChangeArrowheads="1"/>
          </p:cNvSpPr>
          <p:nvPr/>
        </p:nvSpPr>
        <p:spPr bwMode="auto">
          <a:xfrm>
            <a:off x="3068825" y="2055912"/>
            <a:ext cx="284052"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1</a:t>
            </a:r>
          </a:p>
        </p:txBody>
      </p:sp>
      <p:sp>
        <p:nvSpPr>
          <p:cNvPr id="253963" name="Text Box 11"/>
          <p:cNvSpPr txBox="1">
            <a:spLocks noChangeArrowheads="1"/>
          </p:cNvSpPr>
          <p:nvPr/>
        </p:nvSpPr>
        <p:spPr bwMode="auto">
          <a:xfrm>
            <a:off x="6701025" y="2055912"/>
            <a:ext cx="284052"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1</a:t>
            </a:r>
          </a:p>
        </p:txBody>
      </p:sp>
      <p:sp>
        <p:nvSpPr>
          <p:cNvPr id="253964" name="Text Box 12"/>
          <p:cNvSpPr txBox="1">
            <a:spLocks noChangeArrowheads="1"/>
          </p:cNvSpPr>
          <p:nvPr/>
        </p:nvSpPr>
        <p:spPr bwMode="auto">
          <a:xfrm>
            <a:off x="1238250" y="3660211"/>
            <a:ext cx="6393097" cy="2677656"/>
          </a:xfrm>
          <a:prstGeom prst="rect">
            <a:avLst/>
          </a:prstGeom>
          <a:noFill/>
          <a:ln w="12700">
            <a:noFill/>
            <a:miter lim="800000"/>
            <a:headEnd/>
            <a:tailEnd/>
          </a:ln>
          <a:effectLst/>
        </p:spPr>
        <p:txBody>
          <a:bodyPr wrap="none" anchor="ctr">
            <a:spAutoFit/>
          </a:bodyPr>
          <a:lstStyle/>
          <a:p>
            <a:pPr eaLnBrk="1" hangingPunct="1">
              <a:spcBef>
                <a:spcPct val="50000"/>
              </a:spcBef>
            </a:pPr>
            <a:r>
              <a:rPr lang="en-US" u="sng"/>
              <a:t>VocabElement</a:t>
            </a:r>
            <a:r>
              <a:rPr lang="en-US"/>
              <a:t/>
            </a:r>
            <a:br>
              <a:rPr lang="en-US"/>
            </a:br>
            <a:r>
              <a:rPr lang="en-US"/>
              <a:t>self.hint -&gt; size &gt;= 0 and self.hint -&gt; size &lt;= 5</a:t>
            </a:r>
          </a:p>
          <a:p>
            <a:pPr eaLnBrk="1" hangingPunct="1">
              <a:spcBef>
                <a:spcPct val="50000"/>
              </a:spcBef>
            </a:pPr>
            <a:r>
              <a:rPr lang="en-US" u="sng"/>
              <a:t>VocabElement</a:t>
            </a:r>
            <a:r>
              <a:rPr lang="en-US"/>
              <a:t/>
            </a:r>
            <a:br>
              <a:rPr lang="en-US"/>
            </a:br>
            <a:r>
              <a:rPr lang="en-US"/>
              <a:t>self.vocabulary -&gt; size = 1</a:t>
            </a:r>
          </a:p>
          <a:p>
            <a:pPr eaLnBrk="1" hangingPunct="1">
              <a:spcBef>
                <a:spcPct val="50000"/>
              </a:spcBef>
            </a:pPr>
            <a:r>
              <a:rPr lang="en-US" u="sng"/>
              <a:t>Hint</a:t>
            </a:r>
            <a:r>
              <a:rPr lang="en-US"/>
              <a:t/>
            </a:r>
            <a:br>
              <a:rPr lang="en-US"/>
            </a:br>
            <a:r>
              <a:rPr lang="en-US"/>
              <a:t>self.vocabElement -&gt; size = 1</a:t>
            </a:r>
          </a:p>
        </p:txBody>
      </p:sp>
      <p:sp>
        <p:nvSpPr>
          <p:cNvPr id="253965" name="Text Box 13"/>
          <p:cNvSpPr txBox="1">
            <a:spLocks noChangeArrowheads="1"/>
          </p:cNvSpPr>
          <p:nvPr/>
        </p:nvSpPr>
        <p:spPr bwMode="auto">
          <a:xfrm>
            <a:off x="1729350" y="3198168"/>
            <a:ext cx="6758581" cy="461665"/>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2400"/>
              <a:t>Equivalent constraints expressed on the classes</a:t>
            </a:r>
          </a:p>
        </p:txBody>
      </p:sp>
      <p:sp>
        <p:nvSpPr>
          <p:cNvPr id="17" name="Slide Number Placeholder 16"/>
          <p:cNvSpPr>
            <a:spLocks noGrp="1"/>
          </p:cNvSpPr>
          <p:nvPr>
            <p:ph type="sldNum" sz="quarter" idx="12"/>
          </p:nvPr>
        </p:nvSpPr>
        <p:spPr/>
        <p:txBody>
          <a:bodyPr/>
          <a:lstStyle/>
          <a:p>
            <a:r>
              <a:rPr lang="en-US" smtClean="0"/>
              <a:t>Slide: </a:t>
            </a:r>
            <a:fld id="{8E3E7EF5-1D04-4334-9510-70F332134E12}"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t>Subset constraint</a:t>
            </a:r>
          </a:p>
        </p:txBody>
      </p:sp>
      <p:grpSp>
        <p:nvGrpSpPr>
          <p:cNvPr id="2" name="Group 3"/>
          <p:cNvGrpSpPr>
            <a:grpSpLocks/>
          </p:cNvGrpSpPr>
          <p:nvPr/>
        </p:nvGrpSpPr>
        <p:grpSpPr bwMode="auto">
          <a:xfrm>
            <a:off x="1568450" y="1447800"/>
            <a:ext cx="7429500" cy="2743200"/>
            <a:chOff x="1200" y="1104"/>
            <a:chExt cx="3792" cy="1248"/>
          </a:xfrm>
        </p:grpSpPr>
        <p:sp>
          <p:nvSpPr>
            <p:cNvPr id="263172" name="Rectangle 4"/>
            <p:cNvSpPr>
              <a:spLocks noChangeArrowheads="1"/>
            </p:cNvSpPr>
            <p:nvPr/>
          </p:nvSpPr>
          <p:spPr bwMode="auto">
            <a:xfrm>
              <a:off x="1200" y="1488"/>
              <a:ext cx="1248" cy="48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Flight</a:t>
              </a:r>
            </a:p>
          </p:txBody>
        </p:sp>
        <p:sp>
          <p:nvSpPr>
            <p:cNvPr id="263173" name="Rectangle 5"/>
            <p:cNvSpPr>
              <a:spLocks noChangeArrowheads="1"/>
            </p:cNvSpPr>
            <p:nvPr/>
          </p:nvSpPr>
          <p:spPr bwMode="auto">
            <a:xfrm>
              <a:off x="3744" y="1488"/>
              <a:ext cx="1248" cy="48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Person</a:t>
              </a:r>
            </a:p>
          </p:txBody>
        </p:sp>
        <p:sp>
          <p:nvSpPr>
            <p:cNvPr id="263174" name="Line 6"/>
            <p:cNvSpPr>
              <a:spLocks noChangeShapeType="1"/>
            </p:cNvSpPr>
            <p:nvPr/>
          </p:nvSpPr>
          <p:spPr bwMode="auto">
            <a:xfrm>
              <a:off x="2448" y="1728"/>
              <a:ext cx="1296" cy="1"/>
            </a:xfrm>
            <a:prstGeom prst="line">
              <a:avLst/>
            </a:prstGeom>
            <a:noFill/>
            <a:ln w="12700">
              <a:solidFill>
                <a:schemeClr val="tx1"/>
              </a:solidFill>
              <a:round/>
              <a:headEnd/>
              <a:tailEnd/>
            </a:ln>
            <a:effectLst/>
          </p:spPr>
          <p:txBody>
            <a:bodyPr wrap="none" anchor="ctr"/>
            <a:lstStyle/>
            <a:p>
              <a:endParaRPr lang="en-GB"/>
            </a:p>
          </p:txBody>
        </p:sp>
        <p:sp>
          <p:nvSpPr>
            <p:cNvPr id="263175" name="Freeform 7"/>
            <p:cNvSpPr>
              <a:spLocks/>
            </p:cNvSpPr>
            <p:nvPr/>
          </p:nvSpPr>
          <p:spPr bwMode="auto">
            <a:xfrm>
              <a:off x="1824" y="1104"/>
              <a:ext cx="2544" cy="384"/>
            </a:xfrm>
            <a:custGeom>
              <a:avLst/>
              <a:gdLst/>
              <a:ahLst/>
              <a:cxnLst>
                <a:cxn ang="0">
                  <a:pos x="0" y="384"/>
                </a:cxn>
                <a:cxn ang="0">
                  <a:pos x="0" y="0"/>
                </a:cxn>
                <a:cxn ang="0">
                  <a:pos x="2544" y="0"/>
                </a:cxn>
                <a:cxn ang="0">
                  <a:pos x="2544" y="384"/>
                </a:cxn>
              </a:cxnLst>
              <a:rect l="0" t="0" r="r" b="b"/>
              <a:pathLst>
                <a:path w="2544" h="384">
                  <a:moveTo>
                    <a:pt x="0" y="384"/>
                  </a:moveTo>
                  <a:lnTo>
                    <a:pt x="0" y="0"/>
                  </a:lnTo>
                  <a:lnTo>
                    <a:pt x="2544" y="0"/>
                  </a:lnTo>
                  <a:lnTo>
                    <a:pt x="2544" y="384"/>
                  </a:lnTo>
                </a:path>
              </a:pathLst>
            </a:custGeom>
            <a:noFill/>
            <a:ln w="12700" cap="flat" cmpd="sng">
              <a:solidFill>
                <a:schemeClr val="tx1"/>
              </a:solidFill>
              <a:prstDash val="solid"/>
              <a:round/>
              <a:headEnd/>
              <a:tailEnd/>
            </a:ln>
            <a:effectLst/>
          </p:spPr>
          <p:txBody>
            <a:bodyPr wrap="none" anchor="ctr"/>
            <a:lstStyle/>
            <a:p>
              <a:endParaRPr lang="en-GB"/>
            </a:p>
          </p:txBody>
        </p:sp>
        <p:sp>
          <p:nvSpPr>
            <p:cNvPr id="263176" name="Freeform 8"/>
            <p:cNvSpPr>
              <a:spLocks/>
            </p:cNvSpPr>
            <p:nvPr/>
          </p:nvSpPr>
          <p:spPr bwMode="auto">
            <a:xfrm flipV="1">
              <a:off x="1824" y="1968"/>
              <a:ext cx="2544" cy="384"/>
            </a:xfrm>
            <a:custGeom>
              <a:avLst/>
              <a:gdLst/>
              <a:ahLst/>
              <a:cxnLst>
                <a:cxn ang="0">
                  <a:pos x="0" y="384"/>
                </a:cxn>
                <a:cxn ang="0">
                  <a:pos x="0" y="0"/>
                </a:cxn>
                <a:cxn ang="0">
                  <a:pos x="2544" y="0"/>
                </a:cxn>
                <a:cxn ang="0">
                  <a:pos x="2544" y="384"/>
                </a:cxn>
              </a:cxnLst>
              <a:rect l="0" t="0" r="r" b="b"/>
              <a:pathLst>
                <a:path w="2544" h="384">
                  <a:moveTo>
                    <a:pt x="0" y="384"/>
                  </a:moveTo>
                  <a:lnTo>
                    <a:pt x="0" y="0"/>
                  </a:lnTo>
                  <a:lnTo>
                    <a:pt x="2544" y="0"/>
                  </a:lnTo>
                  <a:lnTo>
                    <a:pt x="2544" y="384"/>
                  </a:lnTo>
                </a:path>
              </a:pathLst>
            </a:custGeom>
            <a:noFill/>
            <a:ln w="12700" cap="flat" cmpd="sng">
              <a:solidFill>
                <a:schemeClr val="tx1"/>
              </a:solidFill>
              <a:prstDash val="solid"/>
              <a:round/>
              <a:headEnd/>
              <a:tailEnd/>
            </a:ln>
            <a:effectLst/>
          </p:spPr>
          <p:txBody>
            <a:bodyPr wrap="none" anchor="ctr"/>
            <a:lstStyle/>
            <a:p>
              <a:endParaRPr lang="en-GB"/>
            </a:p>
          </p:txBody>
        </p:sp>
      </p:grpSp>
      <p:sp>
        <p:nvSpPr>
          <p:cNvPr id="263177" name="Text Box 9"/>
          <p:cNvSpPr txBox="1">
            <a:spLocks noChangeArrowheads="1"/>
          </p:cNvSpPr>
          <p:nvPr/>
        </p:nvSpPr>
        <p:spPr bwMode="auto">
          <a:xfrm>
            <a:off x="7909765" y="1903998"/>
            <a:ext cx="559769" cy="338554"/>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600"/>
              <a:t>pilot</a:t>
            </a:r>
          </a:p>
        </p:txBody>
      </p:sp>
      <p:sp>
        <p:nvSpPr>
          <p:cNvPr id="263178" name="Text Box 10"/>
          <p:cNvSpPr txBox="1">
            <a:spLocks noChangeArrowheads="1"/>
          </p:cNvSpPr>
          <p:nvPr/>
        </p:nvSpPr>
        <p:spPr bwMode="auto">
          <a:xfrm>
            <a:off x="8021257" y="3351798"/>
            <a:ext cx="1495922" cy="338554"/>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600"/>
              <a:t>flightAttendant</a:t>
            </a:r>
          </a:p>
        </p:txBody>
      </p:sp>
      <p:sp>
        <p:nvSpPr>
          <p:cNvPr id="263179" name="Text Box 11"/>
          <p:cNvSpPr txBox="1">
            <a:spLocks noChangeArrowheads="1"/>
          </p:cNvSpPr>
          <p:nvPr/>
        </p:nvSpPr>
        <p:spPr bwMode="auto">
          <a:xfrm>
            <a:off x="5916908" y="2513598"/>
            <a:ext cx="617477" cy="338554"/>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600"/>
              <a:t>crew</a:t>
            </a:r>
          </a:p>
        </p:txBody>
      </p:sp>
      <p:sp>
        <p:nvSpPr>
          <p:cNvPr id="263180" name="Text Box 12"/>
          <p:cNvSpPr txBox="1">
            <a:spLocks noChangeArrowheads="1"/>
          </p:cNvSpPr>
          <p:nvPr/>
        </p:nvSpPr>
        <p:spPr bwMode="auto">
          <a:xfrm>
            <a:off x="1073150" y="4274276"/>
            <a:ext cx="6218369" cy="1754326"/>
          </a:xfrm>
          <a:prstGeom prst="rect">
            <a:avLst/>
          </a:prstGeom>
          <a:noFill/>
          <a:ln w="12700">
            <a:noFill/>
            <a:miter lim="800000"/>
            <a:headEnd/>
            <a:tailEnd/>
          </a:ln>
          <a:effectLst/>
        </p:spPr>
        <p:txBody>
          <a:bodyPr wrap="none" anchor="ctr">
            <a:spAutoFit/>
          </a:bodyPr>
          <a:lstStyle/>
          <a:p>
            <a:pPr eaLnBrk="1" hangingPunct="1">
              <a:spcBef>
                <a:spcPct val="50000"/>
              </a:spcBef>
            </a:pPr>
            <a:r>
              <a:rPr lang="en-US" u="sng"/>
              <a:t>Flight</a:t>
            </a:r>
            <a:r>
              <a:rPr lang="en-US"/>
              <a:t/>
            </a:r>
            <a:br>
              <a:rPr lang="en-US"/>
            </a:br>
            <a:r>
              <a:rPr lang="en-US"/>
              <a:t>self.crew -&gt; includes( self.pilot )</a:t>
            </a:r>
          </a:p>
          <a:p>
            <a:pPr eaLnBrk="1" hangingPunct="1">
              <a:spcBef>
                <a:spcPct val="50000"/>
              </a:spcBef>
            </a:pPr>
            <a:r>
              <a:rPr lang="en-US" u="sng"/>
              <a:t>Flight</a:t>
            </a:r>
            <a:r>
              <a:rPr lang="en-US"/>
              <a:t/>
            </a:r>
            <a:br>
              <a:rPr lang="en-US"/>
            </a:br>
            <a:r>
              <a:rPr lang="en-US"/>
              <a:t>self.crew -&gt; includesAll(self.flightAttendants)</a:t>
            </a:r>
          </a:p>
        </p:txBody>
      </p:sp>
      <p:sp>
        <p:nvSpPr>
          <p:cNvPr id="263181" name="Text Box 13"/>
          <p:cNvSpPr txBox="1">
            <a:spLocks noChangeArrowheads="1"/>
          </p:cNvSpPr>
          <p:nvPr/>
        </p:nvSpPr>
        <p:spPr bwMode="auto">
          <a:xfrm>
            <a:off x="7285065" y="3427512"/>
            <a:ext cx="453970"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0..*</a:t>
            </a:r>
          </a:p>
        </p:txBody>
      </p:sp>
      <p:sp>
        <p:nvSpPr>
          <p:cNvPr id="263182" name="Text Box 14"/>
          <p:cNvSpPr txBox="1">
            <a:spLocks noChangeArrowheads="1"/>
          </p:cNvSpPr>
          <p:nvPr/>
        </p:nvSpPr>
        <p:spPr bwMode="auto">
          <a:xfrm>
            <a:off x="6046815" y="2817912"/>
            <a:ext cx="453970" cy="307777"/>
          </a:xfrm>
          <a:prstGeom prst="rect">
            <a:avLst/>
          </a:prstGeom>
          <a:noFill/>
          <a:ln w="12700">
            <a:noFill/>
            <a:miter lim="800000"/>
            <a:headEnd/>
            <a:tailEnd/>
          </a:ln>
          <a:effectLst/>
        </p:spPr>
        <p:txBody>
          <a:bodyPr wrap="none" anchor="ctr">
            <a:spAutoFit/>
          </a:bodyPr>
          <a:lstStyle/>
          <a:p>
            <a:pPr algn="ctr" eaLnBrk="1" hangingPunct="1">
              <a:spcBef>
                <a:spcPct val="50000"/>
              </a:spcBef>
            </a:pPr>
            <a:r>
              <a:rPr lang="en-US" sz="1400"/>
              <a:t>1..*</a:t>
            </a:r>
          </a:p>
        </p:txBody>
      </p:sp>
      <p:sp>
        <p:nvSpPr>
          <p:cNvPr id="18" name="Slide Number Placeholder 17"/>
          <p:cNvSpPr>
            <a:spLocks noGrp="1"/>
          </p:cNvSpPr>
          <p:nvPr>
            <p:ph type="sldNum" sz="quarter" idx="12"/>
          </p:nvPr>
        </p:nvSpPr>
        <p:spPr/>
        <p:txBody>
          <a:bodyPr/>
          <a:lstStyle/>
          <a:p>
            <a:r>
              <a:rPr lang="en-US" smtClean="0"/>
              <a:t>Slide: </a:t>
            </a:r>
            <a:fld id="{8E3E7EF5-1D04-4334-9510-70F332134E12}"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t>OCL collections</a:t>
            </a:r>
          </a:p>
        </p:txBody>
      </p:sp>
      <p:sp>
        <p:nvSpPr>
          <p:cNvPr id="265219" name="Rectangle 3"/>
          <p:cNvSpPr>
            <a:spLocks noChangeArrowheads="1"/>
          </p:cNvSpPr>
          <p:nvPr/>
        </p:nvSpPr>
        <p:spPr bwMode="auto">
          <a:xfrm>
            <a:off x="4044950" y="1371600"/>
            <a:ext cx="2393950" cy="12192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Collection</a:t>
            </a:r>
            <a:endParaRPr lang="en-US" sz="2400"/>
          </a:p>
        </p:txBody>
      </p:sp>
      <p:sp>
        <p:nvSpPr>
          <p:cNvPr id="265220" name="Rectangle 4"/>
          <p:cNvSpPr>
            <a:spLocks noChangeArrowheads="1"/>
          </p:cNvSpPr>
          <p:nvPr/>
        </p:nvSpPr>
        <p:spPr bwMode="auto">
          <a:xfrm>
            <a:off x="1073150" y="3581400"/>
            <a:ext cx="2971800" cy="9906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Set</a:t>
            </a:r>
            <a:endParaRPr lang="en-US" sz="2400"/>
          </a:p>
        </p:txBody>
      </p:sp>
      <p:sp>
        <p:nvSpPr>
          <p:cNvPr id="265221" name="Rectangle 5"/>
          <p:cNvSpPr>
            <a:spLocks noChangeArrowheads="1"/>
          </p:cNvSpPr>
          <p:nvPr/>
        </p:nvSpPr>
        <p:spPr bwMode="auto">
          <a:xfrm>
            <a:off x="4540250" y="3581400"/>
            <a:ext cx="1733550" cy="9906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Bag</a:t>
            </a:r>
            <a:endParaRPr lang="en-US" sz="2400"/>
          </a:p>
        </p:txBody>
      </p:sp>
      <p:sp>
        <p:nvSpPr>
          <p:cNvPr id="265222" name="Rectangle 6"/>
          <p:cNvSpPr>
            <a:spLocks noChangeArrowheads="1"/>
          </p:cNvSpPr>
          <p:nvPr/>
        </p:nvSpPr>
        <p:spPr bwMode="auto">
          <a:xfrm>
            <a:off x="6769100" y="3581400"/>
            <a:ext cx="1733550" cy="990600"/>
          </a:xfrm>
          <a:prstGeom prst="rect">
            <a:avLst/>
          </a:prstGeom>
          <a:noFill/>
          <a:ln w="12700">
            <a:solidFill>
              <a:schemeClr val="tx1"/>
            </a:solidFill>
            <a:miter lim="800000"/>
            <a:headEnd/>
            <a:tailEnd/>
          </a:ln>
          <a:effectLst/>
        </p:spPr>
        <p:txBody>
          <a:bodyPr wrap="none" anchor="ctr"/>
          <a:lstStyle/>
          <a:p>
            <a:pPr algn="ctr" eaLnBrk="1" hangingPunct="1">
              <a:spcBef>
                <a:spcPct val="50000"/>
              </a:spcBef>
            </a:pPr>
            <a:r>
              <a:rPr lang="en-US" sz="2400" b="1"/>
              <a:t>Sequence</a:t>
            </a:r>
            <a:endParaRPr lang="en-US" sz="2400"/>
          </a:p>
        </p:txBody>
      </p:sp>
      <p:sp>
        <p:nvSpPr>
          <p:cNvPr id="265223" name="AutoShape 7"/>
          <p:cNvSpPr>
            <a:spLocks noChangeArrowheads="1"/>
          </p:cNvSpPr>
          <p:nvPr/>
        </p:nvSpPr>
        <p:spPr bwMode="auto">
          <a:xfrm>
            <a:off x="5200650" y="2590800"/>
            <a:ext cx="412750" cy="381000"/>
          </a:xfrm>
          <a:prstGeom prst="triangle">
            <a:avLst>
              <a:gd name="adj" fmla="val 50000"/>
            </a:avLst>
          </a:prstGeom>
          <a:noFill/>
          <a:ln w="12700">
            <a:solidFill>
              <a:schemeClr val="tx1"/>
            </a:solidFill>
            <a:miter lim="800000"/>
            <a:headEnd/>
            <a:tailEnd/>
          </a:ln>
          <a:effectLst/>
        </p:spPr>
        <p:txBody>
          <a:bodyPr wrap="none" anchor="ctr"/>
          <a:lstStyle/>
          <a:p>
            <a:endParaRPr lang="en-GB"/>
          </a:p>
        </p:txBody>
      </p:sp>
      <p:sp>
        <p:nvSpPr>
          <p:cNvPr id="265224" name="AutoShape 8"/>
          <p:cNvSpPr>
            <a:spLocks noChangeArrowheads="1"/>
          </p:cNvSpPr>
          <p:nvPr/>
        </p:nvSpPr>
        <p:spPr bwMode="auto">
          <a:xfrm rot="1587502">
            <a:off x="3962400" y="2590800"/>
            <a:ext cx="412750" cy="381000"/>
          </a:xfrm>
          <a:prstGeom prst="triangle">
            <a:avLst>
              <a:gd name="adj" fmla="val 50000"/>
            </a:avLst>
          </a:prstGeom>
          <a:noFill/>
          <a:ln w="12700">
            <a:solidFill>
              <a:schemeClr val="tx1"/>
            </a:solidFill>
            <a:miter lim="800000"/>
            <a:headEnd/>
            <a:tailEnd/>
          </a:ln>
          <a:effectLst/>
        </p:spPr>
        <p:txBody>
          <a:bodyPr wrap="none" anchor="ctr"/>
          <a:lstStyle/>
          <a:p>
            <a:endParaRPr lang="en-GB"/>
          </a:p>
        </p:txBody>
      </p:sp>
      <p:sp>
        <p:nvSpPr>
          <p:cNvPr id="265225" name="AutoShape 9"/>
          <p:cNvSpPr>
            <a:spLocks noChangeArrowheads="1"/>
          </p:cNvSpPr>
          <p:nvPr/>
        </p:nvSpPr>
        <p:spPr bwMode="auto">
          <a:xfrm rot="-2148965">
            <a:off x="6356350" y="2514600"/>
            <a:ext cx="412750" cy="381000"/>
          </a:xfrm>
          <a:prstGeom prst="triangle">
            <a:avLst>
              <a:gd name="adj" fmla="val 50000"/>
            </a:avLst>
          </a:prstGeom>
          <a:noFill/>
          <a:ln w="12700">
            <a:solidFill>
              <a:schemeClr val="tx1"/>
            </a:solidFill>
            <a:miter lim="800000"/>
            <a:headEnd/>
            <a:tailEnd/>
          </a:ln>
          <a:effectLst/>
        </p:spPr>
        <p:txBody>
          <a:bodyPr wrap="none" anchor="ctr"/>
          <a:lstStyle/>
          <a:p>
            <a:endParaRPr lang="en-GB"/>
          </a:p>
        </p:txBody>
      </p:sp>
      <p:sp>
        <p:nvSpPr>
          <p:cNvPr id="265226" name="Line 10"/>
          <p:cNvSpPr>
            <a:spLocks noChangeShapeType="1"/>
          </p:cNvSpPr>
          <p:nvPr/>
        </p:nvSpPr>
        <p:spPr bwMode="auto">
          <a:xfrm>
            <a:off x="5407025" y="2971800"/>
            <a:ext cx="0" cy="609600"/>
          </a:xfrm>
          <a:prstGeom prst="line">
            <a:avLst/>
          </a:prstGeom>
          <a:noFill/>
          <a:ln w="12700">
            <a:solidFill>
              <a:schemeClr val="tx1"/>
            </a:solidFill>
            <a:round/>
            <a:headEnd/>
            <a:tailEnd/>
          </a:ln>
          <a:effectLst/>
        </p:spPr>
        <p:txBody>
          <a:bodyPr wrap="none" anchor="ctr"/>
          <a:lstStyle/>
          <a:p>
            <a:endParaRPr lang="en-GB"/>
          </a:p>
        </p:txBody>
      </p:sp>
      <p:sp>
        <p:nvSpPr>
          <p:cNvPr id="265227" name="Line 11"/>
          <p:cNvSpPr>
            <a:spLocks noChangeShapeType="1"/>
          </p:cNvSpPr>
          <p:nvPr/>
        </p:nvSpPr>
        <p:spPr bwMode="auto">
          <a:xfrm flipH="1">
            <a:off x="3632201" y="2943226"/>
            <a:ext cx="443706" cy="638175"/>
          </a:xfrm>
          <a:prstGeom prst="line">
            <a:avLst/>
          </a:prstGeom>
          <a:noFill/>
          <a:ln w="12700">
            <a:solidFill>
              <a:schemeClr val="tx1"/>
            </a:solidFill>
            <a:round/>
            <a:headEnd/>
            <a:tailEnd/>
          </a:ln>
          <a:effectLst/>
        </p:spPr>
        <p:txBody>
          <a:bodyPr wrap="none" anchor="ctr"/>
          <a:lstStyle/>
          <a:p>
            <a:endParaRPr lang="en-GB"/>
          </a:p>
        </p:txBody>
      </p:sp>
      <p:sp>
        <p:nvSpPr>
          <p:cNvPr id="265228" name="Line 12"/>
          <p:cNvSpPr>
            <a:spLocks noChangeShapeType="1"/>
          </p:cNvSpPr>
          <p:nvPr/>
        </p:nvSpPr>
        <p:spPr bwMode="auto">
          <a:xfrm>
            <a:off x="6686550" y="2857500"/>
            <a:ext cx="660400" cy="723900"/>
          </a:xfrm>
          <a:prstGeom prst="line">
            <a:avLst/>
          </a:prstGeom>
          <a:noFill/>
          <a:ln w="12700">
            <a:solidFill>
              <a:schemeClr val="tx1"/>
            </a:solidFill>
            <a:round/>
            <a:headEnd/>
            <a:tailEnd/>
          </a:ln>
          <a:effectLst/>
        </p:spPr>
        <p:txBody>
          <a:bodyPr wrap="none" anchor="ctr"/>
          <a:lstStyle/>
          <a:p>
            <a:endParaRPr lang="en-GB"/>
          </a:p>
        </p:txBody>
      </p:sp>
      <p:sp>
        <p:nvSpPr>
          <p:cNvPr id="265229" name="Rectangle 13"/>
          <p:cNvSpPr>
            <a:spLocks noChangeArrowheads="1"/>
          </p:cNvSpPr>
          <p:nvPr/>
        </p:nvSpPr>
        <p:spPr bwMode="auto">
          <a:xfrm>
            <a:off x="1073150" y="4572000"/>
            <a:ext cx="2971800" cy="1219200"/>
          </a:xfrm>
          <a:prstGeom prst="rect">
            <a:avLst/>
          </a:prstGeom>
          <a:noFill/>
          <a:ln w="12700">
            <a:solidFill>
              <a:schemeClr val="tx1"/>
            </a:solidFill>
            <a:miter lim="800000"/>
            <a:headEnd/>
            <a:tailEnd/>
          </a:ln>
          <a:effectLst/>
        </p:spPr>
        <p:txBody>
          <a:bodyPr wrap="none" anchor="ctr"/>
          <a:lstStyle/>
          <a:p>
            <a:pPr eaLnBrk="1" hangingPunct="1">
              <a:spcBef>
                <a:spcPct val="50000"/>
              </a:spcBef>
            </a:pPr>
            <a:r>
              <a:rPr lang="en-US" sz="1600"/>
              <a:t>minus</a:t>
            </a:r>
            <a:br>
              <a:rPr lang="en-US" sz="1600"/>
            </a:br>
            <a:r>
              <a:rPr lang="en-US" sz="1600"/>
              <a:t>symmetricDifference</a:t>
            </a:r>
            <a:br>
              <a:rPr lang="en-US" sz="1600"/>
            </a:br>
            <a:r>
              <a:rPr lang="en-US" sz="1600"/>
              <a:t>asSequence</a:t>
            </a:r>
            <a:br>
              <a:rPr lang="en-US" sz="1600"/>
            </a:br>
            <a:r>
              <a:rPr lang="en-US" sz="1600"/>
              <a:t>asBag</a:t>
            </a:r>
          </a:p>
        </p:txBody>
      </p:sp>
      <p:sp>
        <p:nvSpPr>
          <p:cNvPr id="265230" name="Rectangle 14"/>
          <p:cNvSpPr>
            <a:spLocks noChangeArrowheads="1"/>
          </p:cNvSpPr>
          <p:nvPr/>
        </p:nvSpPr>
        <p:spPr bwMode="auto">
          <a:xfrm>
            <a:off x="6769100" y="4572000"/>
            <a:ext cx="1733550" cy="1828800"/>
          </a:xfrm>
          <a:prstGeom prst="rect">
            <a:avLst/>
          </a:prstGeom>
          <a:noFill/>
          <a:ln w="12700">
            <a:solidFill>
              <a:schemeClr val="tx1"/>
            </a:solidFill>
            <a:miter lim="800000"/>
            <a:headEnd/>
            <a:tailEnd/>
          </a:ln>
          <a:effectLst/>
        </p:spPr>
        <p:txBody>
          <a:bodyPr wrap="none" anchor="ctr"/>
          <a:lstStyle/>
          <a:p>
            <a:pPr eaLnBrk="1" hangingPunct="1">
              <a:spcBef>
                <a:spcPct val="50000"/>
              </a:spcBef>
            </a:pPr>
            <a:r>
              <a:rPr lang="en-US" sz="1600"/>
              <a:t>first</a:t>
            </a:r>
            <a:br>
              <a:rPr lang="en-US" sz="1600"/>
            </a:br>
            <a:r>
              <a:rPr lang="en-US" sz="1600"/>
              <a:t>last</a:t>
            </a:r>
            <a:br>
              <a:rPr lang="en-US" sz="1600"/>
            </a:br>
            <a:r>
              <a:rPr lang="en-US" sz="1600"/>
              <a:t>at(int)</a:t>
            </a:r>
            <a:br>
              <a:rPr lang="en-US" sz="1600"/>
            </a:br>
            <a:r>
              <a:rPr lang="en-US" sz="1600"/>
              <a:t>append</a:t>
            </a:r>
            <a:br>
              <a:rPr lang="en-US" sz="1600"/>
            </a:br>
            <a:r>
              <a:rPr lang="en-US" sz="1600"/>
              <a:t>prepend</a:t>
            </a:r>
            <a:br>
              <a:rPr lang="en-US" sz="1600"/>
            </a:br>
            <a:r>
              <a:rPr lang="en-US" sz="1600"/>
              <a:t>asBag</a:t>
            </a:r>
            <a:br>
              <a:rPr lang="en-US" sz="1600"/>
            </a:br>
            <a:r>
              <a:rPr lang="en-US" sz="1600"/>
              <a:t>asSet</a:t>
            </a:r>
          </a:p>
        </p:txBody>
      </p:sp>
      <p:sp>
        <p:nvSpPr>
          <p:cNvPr id="265231" name="Rectangle 15"/>
          <p:cNvSpPr>
            <a:spLocks noChangeArrowheads="1"/>
          </p:cNvSpPr>
          <p:nvPr/>
        </p:nvSpPr>
        <p:spPr bwMode="auto">
          <a:xfrm>
            <a:off x="4540250" y="4572000"/>
            <a:ext cx="1733550" cy="609600"/>
          </a:xfrm>
          <a:prstGeom prst="rect">
            <a:avLst/>
          </a:prstGeom>
          <a:noFill/>
          <a:ln w="12700">
            <a:solidFill>
              <a:schemeClr val="tx1"/>
            </a:solidFill>
            <a:miter lim="800000"/>
            <a:headEnd/>
            <a:tailEnd/>
          </a:ln>
          <a:effectLst/>
        </p:spPr>
        <p:txBody>
          <a:bodyPr wrap="none" anchor="ctr"/>
          <a:lstStyle/>
          <a:p>
            <a:pPr eaLnBrk="1" hangingPunct="1">
              <a:spcBef>
                <a:spcPct val="50000"/>
              </a:spcBef>
            </a:pPr>
            <a:r>
              <a:rPr lang="en-US" sz="1600"/>
              <a:t>asSequence</a:t>
            </a:r>
            <a:br>
              <a:rPr lang="en-US" sz="1600"/>
            </a:br>
            <a:r>
              <a:rPr lang="en-US" sz="1600"/>
              <a:t>asSet</a:t>
            </a:r>
          </a:p>
        </p:txBody>
      </p:sp>
      <p:sp>
        <p:nvSpPr>
          <p:cNvPr id="19" name="Slide Number Placeholder 18"/>
          <p:cNvSpPr>
            <a:spLocks noGrp="1"/>
          </p:cNvSpPr>
          <p:nvPr>
            <p:ph type="sldNum" sz="quarter" idx="12"/>
          </p:nvPr>
        </p:nvSpPr>
        <p:spPr/>
        <p:txBody>
          <a:bodyPr/>
          <a:lstStyle/>
          <a:p>
            <a:r>
              <a:rPr lang="en-US" smtClean="0"/>
              <a:t>Slide: </a:t>
            </a:r>
            <a:fld id="{8E3E7EF5-1D04-4334-9510-70F332134E12}"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r>
              <a:rPr lang="en-US"/>
              <a:t>Statecharts usage</a:t>
            </a:r>
          </a:p>
        </p:txBody>
      </p:sp>
      <p:sp>
        <p:nvSpPr>
          <p:cNvPr id="392195" name="Rectangle 3"/>
          <p:cNvSpPr>
            <a:spLocks noGrp="1" noChangeArrowheads="1"/>
          </p:cNvSpPr>
          <p:nvPr>
            <p:ph type="body" idx="1"/>
          </p:nvPr>
        </p:nvSpPr>
        <p:spPr/>
        <p:txBody>
          <a:bodyPr/>
          <a:lstStyle/>
          <a:p>
            <a:r>
              <a:rPr lang="en-US" dirty="0"/>
              <a:t>A </a:t>
            </a:r>
            <a:r>
              <a:rPr lang="en-US" dirty="0" err="1"/>
              <a:t>statechart</a:t>
            </a:r>
            <a:r>
              <a:rPr lang="en-US" dirty="0"/>
              <a:t> is used to show the life cycle of the objects from complex classes.</a:t>
            </a:r>
          </a:p>
          <a:p>
            <a:r>
              <a:rPr lang="en-US" dirty="0"/>
              <a:t>Simple classes do not need to have </a:t>
            </a:r>
            <a:r>
              <a:rPr lang="en-US" dirty="0" err="1"/>
              <a:t>statechart</a:t>
            </a:r>
            <a:r>
              <a:rPr lang="en-US" dirty="0"/>
              <a:t>.</a:t>
            </a:r>
          </a:p>
          <a:p>
            <a:r>
              <a:rPr lang="en-US" dirty="0"/>
              <a:t>The state of an object is related to the values of its variables.</a:t>
            </a:r>
          </a:p>
          <a:p>
            <a:r>
              <a:rPr lang="en-US" dirty="0"/>
              <a:t>A </a:t>
            </a:r>
            <a:r>
              <a:rPr lang="en-US" dirty="0" err="1"/>
              <a:t>statechart</a:t>
            </a:r>
            <a:r>
              <a:rPr lang="en-US" dirty="0"/>
              <a:t> can also be used for a system overview.</a:t>
            </a:r>
          </a:p>
          <a:p>
            <a:r>
              <a:rPr lang="en-US" dirty="0"/>
              <a:t>A </a:t>
            </a:r>
            <a:r>
              <a:rPr lang="en-US" dirty="0" err="1"/>
              <a:t>statechart</a:t>
            </a:r>
            <a:r>
              <a:rPr lang="en-US" dirty="0"/>
              <a:t> can also be used for interface design</a:t>
            </a:r>
            <a:r>
              <a:rPr lang="en-US" dirty="0" smtClean="0"/>
              <a:t>.</a:t>
            </a:r>
          </a:p>
          <a:p>
            <a:r>
              <a:rPr lang="en-US" dirty="0" smtClean="0"/>
              <a:t>A </a:t>
            </a:r>
            <a:r>
              <a:rPr lang="en-US" dirty="0" err="1" smtClean="0"/>
              <a:t>statechart</a:t>
            </a:r>
            <a:r>
              <a:rPr lang="en-US" dirty="0" smtClean="0"/>
              <a:t> can be used to describe a protocol</a:t>
            </a:r>
            <a:endParaRPr lang="en-US" dirty="0"/>
          </a:p>
        </p:txBody>
      </p:sp>
      <p:sp>
        <p:nvSpPr>
          <p:cNvPr id="5" name="Slide Number Placeholder 4"/>
          <p:cNvSpPr>
            <a:spLocks noGrp="1"/>
          </p:cNvSpPr>
          <p:nvPr>
            <p:ph type="sldNum" sz="quarter" idx="12"/>
          </p:nvPr>
        </p:nvSpPr>
        <p:spPr/>
        <p:txBody>
          <a:bodyPr/>
          <a:lstStyle/>
          <a:p>
            <a:r>
              <a:rPr lang="en-US" smtClean="0"/>
              <a:t>Slide: </a:t>
            </a:r>
            <a:fld id="{DC0CC8DC-ABF0-4C3F-894A-0CD3115936C6}"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a:ln/>
        </p:spPr>
        <p:txBody>
          <a:bodyPr/>
          <a:lstStyle/>
          <a:p>
            <a:r>
              <a:rPr lang="en-US" dirty="0" smtClean="0"/>
              <a:t>OCL </a:t>
            </a:r>
            <a:r>
              <a:rPr lang="en-US" dirty="0"/>
              <a:t>Summary</a:t>
            </a:r>
          </a:p>
        </p:txBody>
      </p:sp>
      <p:sp>
        <p:nvSpPr>
          <p:cNvPr id="202755" name="Rectangle 3"/>
          <p:cNvSpPr>
            <a:spLocks noGrp="1" noChangeArrowheads="1"/>
          </p:cNvSpPr>
          <p:nvPr>
            <p:ph type="body" idx="1"/>
          </p:nvPr>
        </p:nvSpPr>
        <p:spPr>
          <a:noFill/>
          <a:ln/>
        </p:spPr>
        <p:txBody>
          <a:bodyPr/>
          <a:lstStyle/>
          <a:p>
            <a:pPr>
              <a:lnSpc>
                <a:spcPct val="90000"/>
              </a:lnSpc>
            </a:pPr>
            <a:r>
              <a:rPr lang="en-US" dirty="0"/>
              <a:t>Constraints are required in the UML because the notations can never be sufficiently expressive to capture all we know.</a:t>
            </a:r>
          </a:p>
          <a:p>
            <a:pPr>
              <a:lnSpc>
                <a:spcPct val="90000"/>
              </a:lnSpc>
            </a:pPr>
            <a:r>
              <a:rPr lang="en-US" dirty="0"/>
              <a:t>Constraints are one way to practice design by contract.</a:t>
            </a:r>
          </a:p>
          <a:p>
            <a:pPr>
              <a:lnSpc>
                <a:spcPct val="90000"/>
              </a:lnSpc>
            </a:pPr>
            <a:r>
              <a:rPr lang="en-US" dirty="0"/>
              <a:t>The OCL is a formal notation for precisely specifying constraints in object models.</a:t>
            </a:r>
            <a:endParaRPr lang="en-US" sz="2400" dirty="0"/>
          </a:p>
        </p:txBody>
      </p:sp>
      <p:sp>
        <p:nvSpPr>
          <p:cNvPr id="7" name="Slide Number Placeholder 6"/>
          <p:cNvSpPr>
            <a:spLocks noGrp="1"/>
          </p:cNvSpPr>
          <p:nvPr>
            <p:ph type="sldNum" sz="quarter" idx="12"/>
          </p:nvPr>
        </p:nvSpPr>
        <p:spPr/>
        <p:txBody>
          <a:bodyPr/>
          <a:lstStyle/>
          <a:p>
            <a:r>
              <a:rPr lang="en-US" smtClean="0"/>
              <a:t>Slide: </a:t>
            </a:r>
            <a:fld id="{DC0CC8DC-ABF0-4C3F-894A-0CD3115936C6}"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noFill/>
          <a:ln/>
        </p:spPr>
        <p:txBody>
          <a:bodyPr/>
          <a:lstStyle/>
          <a:p>
            <a:r>
              <a:rPr lang="en-US"/>
              <a:t>Module Summary</a:t>
            </a:r>
          </a:p>
        </p:txBody>
      </p:sp>
      <p:sp>
        <p:nvSpPr>
          <p:cNvPr id="439299" name="Rectangle 3"/>
          <p:cNvSpPr>
            <a:spLocks noGrp="1" noChangeArrowheads="1"/>
          </p:cNvSpPr>
          <p:nvPr>
            <p:ph type="body" idx="1"/>
          </p:nvPr>
        </p:nvSpPr>
        <p:spPr>
          <a:xfrm>
            <a:off x="1503363" y="1492250"/>
            <a:ext cx="6780212" cy="4479925"/>
          </a:xfrm>
          <a:noFill/>
          <a:ln/>
        </p:spPr>
        <p:txBody>
          <a:bodyPr/>
          <a:lstStyle/>
          <a:p>
            <a:pPr>
              <a:lnSpc>
                <a:spcPct val="90000"/>
              </a:lnSpc>
            </a:pPr>
            <a:r>
              <a:rPr lang="en-US" sz="2400"/>
              <a:t>Statecharts in UML are related to classes and they describe the possible lifetimes of all the possible objects from that class.</a:t>
            </a:r>
          </a:p>
          <a:p>
            <a:pPr>
              <a:lnSpc>
                <a:spcPct val="90000"/>
              </a:lnSpc>
            </a:pPr>
            <a:r>
              <a:rPr lang="en-US" sz="2400"/>
              <a:t>Statecharts are an advance on earlier state modeling notations because they allow nesting and concurrency.</a:t>
            </a:r>
          </a:p>
          <a:p>
            <a:pPr>
              <a:lnSpc>
                <a:spcPct val="90000"/>
              </a:lnSpc>
            </a:pPr>
            <a:r>
              <a:rPr lang="en-US" sz="2400"/>
              <a:t>Statecharts are only drawn for classes with significant complexity.</a:t>
            </a:r>
          </a:p>
          <a:p>
            <a:pPr>
              <a:lnSpc>
                <a:spcPct val="90000"/>
              </a:lnSpc>
            </a:pPr>
            <a:r>
              <a:rPr lang="en-US" sz="2400"/>
              <a:t>Statecharts can be used for more than object lifecycle modeling.</a:t>
            </a:r>
          </a:p>
        </p:txBody>
      </p:sp>
      <p:sp>
        <p:nvSpPr>
          <p:cNvPr id="5" name="Slide Number Placeholder 4"/>
          <p:cNvSpPr>
            <a:spLocks noGrp="1"/>
          </p:cNvSpPr>
          <p:nvPr>
            <p:ph type="sldNum" sz="quarter" idx="12"/>
          </p:nvPr>
        </p:nvSpPr>
        <p:spPr/>
        <p:txBody>
          <a:bodyPr/>
          <a:lstStyle/>
          <a:p>
            <a:r>
              <a:rPr lang="en-US" smtClean="0"/>
              <a:t>Slide: </a:t>
            </a:r>
            <a:fld id="{DC0CC8DC-ABF0-4C3F-894A-0CD3115936C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7" name="Rectangle 3"/>
          <p:cNvSpPr>
            <a:spLocks noGrp="1" noChangeArrowheads="1"/>
          </p:cNvSpPr>
          <p:nvPr>
            <p:ph type="title"/>
          </p:nvPr>
        </p:nvSpPr>
        <p:spPr/>
        <p:txBody>
          <a:bodyPr/>
          <a:lstStyle/>
          <a:p>
            <a:r>
              <a:rPr lang="en-GB"/>
              <a:t>Questions or Comments?</a:t>
            </a:r>
          </a:p>
        </p:txBody>
      </p:sp>
      <p:sp>
        <p:nvSpPr>
          <p:cNvPr id="441348" name="WordArt 4"/>
          <p:cNvSpPr>
            <a:spLocks noChangeArrowheads="1" noChangeShapeType="1" noTextEdit="1"/>
          </p:cNvSpPr>
          <p:nvPr/>
        </p:nvSpPr>
        <p:spPr bwMode="auto">
          <a:xfrm>
            <a:off x="3429000" y="1981200"/>
            <a:ext cx="2438400" cy="3124200"/>
          </a:xfrm>
          <a:prstGeom prst="rect">
            <a:avLst/>
          </a:prstGeom>
        </p:spPr>
        <p:txBody>
          <a:bodyPr wrap="none" fromWordArt="1">
            <a:prstTxWarp prst="textPlain">
              <a:avLst>
                <a:gd name="adj" fmla="val 50000"/>
              </a:avLst>
            </a:prstTxWarp>
          </a:bodyPr>
          <a:lstStyle/>
          <a:p>
            <a:pPr algn="ctr"/>
            <a:r>
              <a:rPr lang="en-GB" sz="3600" kern="10">
                <a:ln w="9525">
                  <a:noFill/>
                  <a:round/>
                  <a:headEnd type="none" w="sm" len="sm"/>
                  <a:tailEnd type="none" w="sm" len="sm"/>
                </a:ln>
                <a:solidFill>
                  <a:srgbClr val="336699"/>
                </a:solidFill>
                <a:effectLst>
                  <a:outerShdw dist="45791" dir="2021404" algn="ctr" rotWithShape="0">
                    <a:srgbClr val="C0C0C0"/>
                  </a:outerShdw>
                </a:effectLst>
                <a:latin typeface="Times New Roman"/>
                <a:cs typeface="Times New Roman"/>
              </a:rPr>
              <a:t>?</a:t>
            </a:r>
          </a:p>
        </p:txBody>
      </p:sp>
      <p:sp>
        <p:nvSpPr>
          <p:cNvPr id="5" name="Slide Number Placeholder 4"/>
          <p:cNvSpPr>
            <a:spLocks noGrp="1"/>
          </p:cNvSpPr>
          <p:nvPr>
            <p:ph type="sldNum" sz="quarter" idx="12"/>
          </p:nvPr>
        </p:nvSpPr>
        <p:spPr/>
        <p:txBody>
          <a:bodyPr/>
          <a:lstStyle/>
          <a:p>
            <a:r>
              <a:rPr lang="en-US" smtClean="0"/>
              <a:t>Slide: </a:t>
            </a:r>
            <a:fld id="{8E3E7EF5-1D04-4334-9510-70F332134E12}" type="slidenum">
              <a:rPr lang="en-US" smtClean="0"/>
              <a:pPr/>
              <a:t>42</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n-US"/>
              <a:t>State models - the basics</a:t>
            </a:r>
          </a:p>
        </p:txBody>
      </p:sp>
      <p:sp>
        <p:nvSpPr>
          <p:cNvPr id="394243" name="Rectangle 3"/>
          <p:cNvSpPr>
            <a:spLocks noGrp="1" noChangeArrowheads="1"/>
          </p:cNvSpPr>
          <p:nvPr>
            <p:ph type="body" idx="1"/>
          </p:nvPr>
        </p:nvSpPr>
        <p:spPr/>
        <p:txBody>
          <a:bodyPr/>
          <a:lstStyle/>
          <a:p>
            <a:r>
              <a:rPr lang="en-GB"/>
              <a:t>State modelling uses a different set of concepts from Class diagrams, Interaction diagrams etc</a:t>
            </a:r>
          </a:p>
          <a:p>
            <a:r>
              <a:rPr lang="en-GB"/>
              <a:t>We need to understand the concepts and learn notation</a:t>
            </a:r>
          </a:p>
          <a:p>
            <a:pPr lvl="1"/>
            <a:r>
              <a:rPr lang="en-GB"/>
              <a:t>Phases of an object’s lifecycle (States)</a:t>
            </a:r>
          </a:p>
          <a:p>
            <a:pPr lvl="1"/>
            <a:r>
              <a:rPr lang="en-GB"/>
              <a:t>How an object changes its state (Events, Transitions)</a:t>
            </a:r>
          </a:p>
          <a:p>
            <a:pPr lvl="1"/>
            <a:r>
              <a:rPr lang="en-GB"/>
              <a:t>Behaviour in each state (Actions, Activities) </a:t>
            </a:r>
          </a:p>
          <a:p>
            <a:pPr lvl="1"/>
            <a:r>
              <a:rPr lang="en-GB"/>
              <a:t>...</a:t>
            </a:r>
          </a:p>
          <a:p>
            <a:r>
              <a:rPr lang="en-GB"/>
              <a:t>Also need to tie up with known OO concepts</a:t>
            </a:r>
          </a:p>
          <a:p>
            <a:pPr lvl="1"/>
            <a:r>
              <a:rPr lang="en-GB"/>
              <a:t>operations, attributes…</a:t>
            </a:r>
          </a:p>
        </p:txBody>
      </p:sp>
      <p:sp>
        <p:nvSpPr>
          <p:cNvPr id="5" name="Slide Number Placeholder 4"/>
          <p:cNvSpPr>
            <a:spLocks noGrp="1"/>
          </p:cNvSpPr>
          <p:nvPr>
            <p:ph type="sldNum" sz="quarter" idx="12"/>
          </p:nvPr>
        </p:nvSpPr>
        <p:spPr/>
        <p:txBody>
          <a:bodyPr/>
          <a:lstStyle/>
          <a:p>
            <a:r>
              <a:rPr lang="en-US" smtClean="0"/>
              <a:t>Slide: </a:t>
            </a:r>
            <a:fld id="{DC0CC8DC-ABF0-4C3F-894A-0CD3115936C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a:t>State models - the basics</a:t>
            </a:r>
          </a:p>
        </p:txBody>
      </p:sp>
      <p:pic>
        <p:nvPicPr>
          <p:cNvPr id="396291" name="Picture 3" descr="D:\Training Archive\OpenEnrolmentCourses2000\IntroToUML\graphics\Lamp.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91400" y="3505200"/>
            <a:ext cx="1403350" cy="2112963"/>
          </a:xfrm>
          <a:prstGeom prst="rect">
            <a:avLst/>
          </a:prstGeom>
          <a:noFill/>
        </p:spPr>
      </p:pic>
      <p:sp>
        <p:nvSpPr>
          <p:cNvPr id="396292" name="AutoShape 4"/>
          <p:cNvSpPr>
            <a:spLocks noChangeArrowheads="1"/>
          </p:cNvSpPr>
          <p:nvPr/>
        </p:nvSpPr>
        <p:spPr bwMode="auto">
          <a:xfrm flipV="1">
            <a:off x="7391400" y="3505200"/>
            <a:ext cx="1363663" cy="914400"/>
          </a:xfrm>
          <a:custGeom>
            <a:avLst/>
            <a:gdLst>
              <a:gd name="G0" fmla="+- 6018 0 0"/>
              <a:gd name="G1" fmla="+- 21600 0 6018"/>
              <a:gd name="G2" fmla="*/ 6018 1 2"/>
              <a:gd name="G3" fmla="+- 21600 0 G2"/>
              <a:gd name="G4" fmla="+/ 6018 21600 2"/>
              <a:gd name="G5" fmla="+/ G1 0 2"/>
              <a:gd name="G6" fmla="*/ 21600 21600 6018"/>
              <a:gd name="G7" fmla="*/ G6 1 2"/>
              <a:gd name="G8" fmla="+- 21600 0 G7"/>
              <a:gd name="G9" fmla="*/ 21600 1 2"/>
              <a:gd name="G10" fmla="+- 6018 0 G9"/>
              <a:gd name="G11" fmla="?: G10 G8 0"/>
              <a:gd name="G12" fmla="?: G10 G7 21600"/>
              <a:gd name="T0" fmla="*/ 18591 w 21600"/>
              <a:gd name="T1" fmla="*/ 10800 h 21600"/>
              <a:gd name="T2" fmla="*/ 10800 w 21600"/>
              <a:gd name="T3" fmla="*/ 21600 h 21600"/>
              <a:gd name="T4" fmla="*/ 3009 w 21600"/>
              <a:gd name="T5" fmla="*/ 10800 h 21600"/>
              <a:gd name="T6" fmla="*/ 10800 w 21600"/>
              <a:gd name="T7" fmla="*/ 0 h 21600"/>
              <a:gd name="T8" fmla="*/ 4809 w 21600"/>
              <a:gd name="T9" fmla="*/ 4809 h 21600"/>
              <a:gd name="T10" fmla="*/ 16791 w 21600"/>
              <a:gd name="T11" fmla="*/ 16791 h 21600"/>
            </a:gdLst>
            <a:ahLst/>
            <a:cxnLst>
              <a:cxn ang="0">
                <a:pos x="T0" y="T1"/>
              </a:cxn>
              <a:cxn ang="0">
                <a:pos x="T2" y="T3"/>
              </a:cxn>
              <a:cxn ang="0">
                <a:pos x="T4" y="T5"/>
              </a:cxn>
              <a:cxn ang="0">
                <a:pos x="T6" y="T7"/>
              </a:cxn>
            </a:cxnLst>
            <a:rect l="T8" t="T9" r="T10" b="T11"/>
            <a:pathLst>
              <a:path w="21600" h="21600">
                <a:moveTo>
                  <a:pt x="0" y="0"/>
                </a:moveTo>
                <a:lnTo>
                  <a:pt x="6018" y="21600"/>
                </a:lnTo>
                <a:lnTo>
                  <a:pt x="15582" y="21600"/>
                </a:lnTo>
                <a:lnTo>
                  <a:pt x="21600" y="0"/>
                </a:lnTo>
                <a:close/>
              </a:path>
            </a:pathLst>
          </a:custGeom>
          <a:solidFill>
            <a:srgbClr val="FFFF00"/>
          </a:solidFill>
          <a:ln w="12700">
            <a:solidFill>
              <a:schemeClr val="tx1"/>
            </a:solidFill>
            <a:miter lim="800000"/>
            <a:headEnd type="none" w="sm" len="sm"/>
            <a:tailEnd type="none" w="sm" len="sm"/>
          </a:ln>
          <a:effectLst/>
        </p:spPr>
        <p:txBody>
          <a:bodyPr wrap="none" anchor="ctr"/>
          <a:lstStyle/>
          <a:p>
            <a:endParaRPr lang="en-GB"/>
          </a:p>
        </p:txBody>
      </p:sp>
      <p:sp>
        <p:nvSpPr>
          <p:cNvPr id="396293" name="Line 5"/>
          <p:cNvSpPr>
            <a:spLocks noChangeShapeType="1"/>
          </p:cNvSpPr>
          <p:nvPr/>
        </p:nvSpPr>
        <p:spPr bwMode="auto">
          <a:xfrm>
            <a:off x="2197100" y="4876800"/>
            <a:ext cx="1898650" cy="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396294" name="Text Box 6"/>
          <p:cNvSpPr txBox="1">
            <a:spLocks noChangeArrowheads="1"/>
          </p:cNvSpPr>
          <p:nvPr/>
        </p:nvSpPr>
        <p:spPr bwMode="auto">
          <a:xfrm>
            <a:off x="2774950" y="4572000"/>
            <a:ext cx="679450" cy="396875"/>
          </a:xfrm>
          <a:prstGeom prst="rect">
            <a:avLst/>
          </a:prstGeom>
          <a:noFill/>
          <a:ln w="12700">
            <a:noFill/>
            <a:miter lim="800000"/>
            <a:headEnd type="none" w="sm" len="sm"/>
            <a:tailEnd type="none" w="sm" len="sm"/>
          </a:ln>
          <a:effectLst/>
        </p:spPr>
        <p:txBody>
          <a:bodyPr wrap="none">
            <a:spAutoFit/>
          </a:bodyPr>
          <a:lstStyle/>
          <a:p>
            <a:r>
              <a:rPr lang="en-US" sz="2000"/>
              <a:t>click</a:t>
            </a:r>
          </a:p>
        </p:txBody>
      </p:sp>
      <p:sp>
        <p:nvSpPr>
          <p:cNvPr id="396295" name="Line 7"/>
          <p:cNvSpPr>
            <a:spLocks noChangeShapeType="1"/>
          </p:cNvSpPr>
          <p:nvPr/>
        </p:nvSpPr>
        <p:spPr bwMode="auto">
          <a:xfrm flipH="1">
            <a:off x="2197100" y="5334000"/>
            <a:ext cx="1898650" cy="0"/>
          </a:xfrm>
          <a:prstGeom prst="line">
            <a:avLst/>
          </a:prstGeom>
          <a:noFill/>
          <a:ln w="12700">
            <a:solidFill>
              <a:schemeClr val="tx1"/>
            </a:solidFill>
            <a:round/>
            <a:headEnd type="none" w="sm" len="sm"/>
            <a:tailEnd type="triangle" w="med" len="med"/>
          </a:ln>
          <a:effectLst/>
        </p:spPr>
        <p:txBody>
          <a:bodyPr wrap="none" anchor="ctr"/>
          <a:lstStyle/>
          <a:p>
            <a:endParaRPr lang="en-GB"/>
          </a:p>
        </p:txBody>
      </p:sp>
      <p:sp>
        <p:nvSpPr>
          <p:cNvPr id="396296" name="Text Box 8"/>
          <p:cNvSpPr txBox="1">
            <a:spLocks noChangeArrowheads="1"/>
          </p:cNvSpPr>
          <p:nvPr/>
        </p:nvSpPr>
        <p:spPr bwMode="auto">
          <a:xfrm>
            <a:off x="2774950" y="5029200"/>
            <a:ext cx="679450" cy="396875"/>
          </a:xfrm>
          <a:prstGeom prst="rect">
            <a:avLst/>
          </a:prstGeom>
          <a:noFill/>
          <a:ln w="12700">
            <a:noFill/>
            <a:miter lim="800000"/>
            <a:headEnd type="none" w="sm" len="sm"/>
            <a:tailEnd type="none" w="sm" len="sm"/>
          </a:ln>
          <a:effectLst/>
        </p:spPr>
        <p:txBody>
          <a:bodyPr wrap="none">
            <a:spAutoFit/>
          </a:bodyPr>
          <a:lstStyle/>
          <a:p>
            <a:r>
              <a:rPr lang="en-US" sz="2000"/>
              <a:t>click</a:t>
            </a:r>
          </a:p>
        </p:txBody>
      </p:sp>
      <p:sp>
        <p:nvSpPr>
          <p:cNvPr id="396297" name="Text Box 9"/>
          <p:cNvSpPr txBox="1">
            <a:spLocks noChangeArrowheads="1"/>
          </p:cNvSpPr>
          <p:nvPr/>
        </p:nvSpPr>
        <p:spPr bwMode="auto">
          <a:xfrm>
            <a:off x="895350" y="3962400"/>
            <a:ext cx="733425" cy="396875"/>
          </a:xfrm>
          <a:prstGeom prst="rect">
            <a:avLst/>
          </a:prstGeom>
          <a:noFill/>
          <a:ln w="12700">
            <a:noFill/>
            <a:miter lim="800000"/>
            <a:headEnd type="none" w="sm" len="sm"/>
            <a:tailEnd type="none" w="sm" len="sm"/>
          </a:ln>
          <a:effectLst/>
        </p:spPr>
        <p:txBody>
          <a:bodyPr wrap="none">
            <a:spAutoFit/>
          </a:bodyPr>
          <a:lstStyle/>
          <a:p>
            <a:r>
              <a:rPr lang="en-US" sz="2000">
                <a:solidFill>
                  <a:schemeClr val="tx2"/>
                </a:solidFill>
              </a:rPr>
              <a:t>state</a:t>
            </a:r>
          </a:p>
        </p:txBody>
      </p:sp>
      <p:sp>
        <p:nvSpPr>
          <p:cNvPr id="396298" name="Text Box 10"/>
          <p:cNvSpPr txBox="1">
            <a:spLocks noChangeArrowheads="1"/>
          </p:cNvSpPr>
          <p:nvPr/>
        </p:nvSpPr>
        <p:spPr bwMode="auto">
          <a:xfrm>
            <a:off x="3187700" y="5943600"/>
            <a:ext cx="1214438" cy="396875"/>
          </a:xfrm>
          <a:prstGeom prst="rect">
            <a:avLst/>
          </a:prstGeom>
          <a:noFill/>
          <a:ln w="12700">
            <a:noFill/>
            <a:miter lim="800000"/>
            <a:headEnd type="none" w="sm" len="sm"/>
            <a:tailEnd type="none" w="sm" len="sm"/>
          </a:ln>
          <a:effectLst/>
        </p:spPr>
        <p:txBody>
          <a:bodyPr wrap="none">
            <a:spAutoFit/>
          </a:bodyPr>
          <a:lstStyle/>
          <a:p>
            <a:r>
              <a:rPr lang="en-US" sz="2000">
                <a:solidFill>
                  <a:schemeClr val="tx2"/>
                </a:solidFill>
              </a:rPr>
              <a:t>transition</a:t>
            </a:r>
          </a:p>
        </p:txBody>
      </p:sp>
      <p:sp>
        <p:nvSpPr>
          <p:cNvPr id="396299" name="Text Box 11"/>
          <p:cNvSpPr txBox="1">
            <a:spLocks noChangeArrowheads="1"/>
          </p:cNvSpPr>
          <p:nvPr/>
        </p:nvSpPr>
        <p:spPr bwMode="auto">
          <a:xfrm>
            <a:off x="3352800" y="4038600"/>
            <a:ext cx="804863" cy="396875"/>
          </a:xfrm>
          <a:prstGeom prst="rect">
            <a:avLst/>
          </a:prstGeom>
          <a:noFill/>
          <a:ln w="12700">
            <a:noFill/>
            <a:miter lim="800000"/>
            <a:headEnd type="none" w="sm" len="sm"/>
            <a:tailEnd type="none" w="sm" len="sm"/>
          </a:ln>
          <a:effectLst/>
        </p:spPr>
        <p:txBody>
          <a:bodyPr wrap="none">
            <a:spAutoFit/>
          </a:bodyPr>
          <a:lstStyle/>
          <a:p>
            <a:r>
              <a:rPr lang="en-US" sz="2000">
                <a:solidFill>
                  <a:schemeClr val="tx2"/>
                </a:solidFill>
              </a:rPr>
              <a:t>event</a:t>
            </a:r>
          </a:p>
        </p:txBody>
      </p:sp>
      <p:sp>
        <p:nvSpPr>
          <p:cNvPr id="396300" name="Line 12"/>
          <p:cNvSpPr>
            <a:spLocks noChangeShapeType="1"/>
          </p:cNvSpPr>
          <p:nvPr/>
        </p:nvSpPr>
        <p:spPr bwMode="auto">
          <a:xfrm flipV="1">
            <a:off x="3600450" y="5334000"/>
            <a:ext cx="82550" cy="60960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396301" name="Line 13"/>
          <p:cNvSpPr>
            <a:spLocks noChangeShapeType="1"/>
          </p:cNvSpPr>
          <p:nvPr/>
        </p:nvSpPr>
        <p:spPr bwMode="auto">
          <a:xfrm flipH="1">
            <a:off x="1041400" y="4343400"/>
            <a:ext cx="158750" cy="53340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396302" name="Line 14"/>
          <p:cNvSpPr>
            <a:spLocks noChangeShapeType="1"/>
          </p:cNvSpPr>
          <p:nvPr/>
        </p:nvSpPr>
        <p:spPr bwMode="auto">
          <a:xfrm flipH="1">
            <a:off x="3187700" y="4343400"/>
            <a:ext cx="577850" cy="38100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396303" name="Rectangle 15"/>
          <p:cNvSpPr>
            <a:spLocks noGrp="1" noChangeArrowheads="1"/>
          </p:cNvSpPr>
          <p:nvPr>
            <p:ph type="body" idx="1"/>
          </p:nvPr>
        </p:nvSpPr>
        <p:spPr>
          <a:xfrm>
            <a:off x="1066800" y="1143000"/>
            <a:ext cx="8231188" cy="2309813"/>
          </a:xfrm>
        </p:spPr>
        <p:txBody>
          <a:bodyPr/>
          <a:lstStyle/>
          <a:p>
            <a:r>
              <a:rPr lang="en-GB" sz="1800"/>
              <a:t>State - “A condition or situation during the life of an object during which it satisfies some condition, performs some activity, or waits for some event”</a:t>
            </a:r>
          </a:p>
          <a:p>
            <a:r>
              <a:rPr lang="en-GB" sz="1800"/>
              <a:t>Event - “A significant occurrence that has a location in time and space…a stimulus that can trigger a state transition”</a:t>
            </a:r>
          </a:p>
          <a:p>
            <a:r>
              <a:rPr lang="en-GB" sz="1800"/>
              <a:t>Transition - “A relationship between two states indicating that an object in the first state will perform certain actions and enter the second state when a certain event occurs and conditions are satisfied” </a:t>
            </a:r>
          </a:p>
        </p:txBody>
      </p:sp>
      <p:sp>
        <p:nvSpPr>
          <p:cNvPr id="396304" name="AutoShape 16"/>
          <p:cNvSpPr>
            <a:spLocks noChangeArrowheads="1"/>
          </p:cNvSpPr>
          <p:nvPr/>
        </p:nvSpPr>
        <p:spPr bwMode="auto">
          <a:xfrm>
            <a:off x="685800" y="46482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Off</a:t>
            </a:r>
          </a:p>
        </p:txBody>
      </p:sp>
      <p:sp>
        <p:nvSpPr>
          <p:cNvPr id="396305" name="AutoShape 17"/>
          <p:cNvSpPr>
            <a:spLocks noChangeArrowheads="1"/>
          </p:cNvSpPr>
          <p:nvPr/>
        </p:nvSpPr>
        <p:spPr bwMode="auto">
          <a:xfrm>
            <a:off x="4114800" y="46482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On</a:t>
            </a:r>
          </a:p>
        </p:txBody>
      </p:sp>
      <p:sp>
        <p:nvSpPr>
          <p:cNvPr id="19" name="Slide Number Placeholder 18"/>
          <p:cNvSpPr>
            <a:spLocks noGrp="1"/>
          </p:cNvSpPr>
          <p:nvPr>
            <p:ph type="sldNum" sz="quarter" idx="12"/>
          </p:nvPr>
        </p:nvSpPr>
        <p:spPr/>
        <p:txBody>
          <a:bodyPr/>
          <a:lstStyle/>
          <a:p>
            <a:r>
              <a:rPr lang="en-US" smtClean="0"/>
              <a:t>Slide: </a:t>
            </a:r>
            <a:fld id="{DC0CC8DC-ABF0-4C3F-894A-0CD3115936C6}"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6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GB"/>
              <a:t>A simple Statechart (Door)</a:t>
            </a:r>
          </a:p>
        </p:txBody>
      </p:sp>
      <p:sp>
        <p:nvSpPr>
          <p:cNvPr id="398339" name="AutoShape 3"/>
          <p:cNvSpPr>
            <a:spLocks noChangeArrowheads="1"/>
          </p:cNvSpPr>
          <p:nvPr/>
        </p:nvSpPr>
        <p:spPr bwMode="auto">
          <a:xfrm>
            <a:off x="609600" y="32766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Open</a:t>
            </a:r>
          </a:p>
        </p:txBody>
      </p:sp>
      <p:sp>
        <p:nvSpPr>
          <p:cNvPr id="398340" name="AutoShape 4"/>
          <p:cNvSpPr>
            <a:spLocks noChangeArrowheads="1"/>
          </p:cNvSpPr>
          <p:nvPr/>
        </p:nvSpPr>
        <p:spPr bwMode="auto">
          <a:xfrm>
            <a:off x="4267200" y="33528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Closed</a:t>
            </a:r>
          </a:p>
          <a:p>
            <a:pPr algn="ctr"/>
            <a:r>
              <a:rPr lang="en-GB" sz="2000"/>
              <a:t>(unlocked)</a:t>
            </a:r>
          </a:p>
        </p:txBody>
      </p:sp>
      <p:sp>
        <p:nvSpPr>
          <p:cNvPr id="398341" name="AutoShape 5"/>
          <p:cNvSpPr>
            <a:spLocks noChangeArrowheads="1"/>
          </p:cNvSpPr>
          <p:nvPr/>
        </p:nvSpPr>
        <p:spPr bwMode="auto">
          <a:xfrm>
            <a:off x="7543800" y="33528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Closed</a:t>
            </a:r>
          </a:p>
          <a:p>
            <a:pPr algn="ctr"/>
            <a:r>
              <a:rPr lang="en-GB" sz="2000"/>
              <a:t>(locked)</a:t>
            </a:r>
          </a:p>
        </p:txBody>
      </p:sp>
      <p:sp>
        <p:nvSpPr>
          <p:cNvPr id="398342" name="Line 6"/>
          <p:cNvSpPr>
            <a:spLocks noChangeShapeType="1"/>
          </p:cNvSpPr>
          <p:nvPr/>
        </p:nvSpPr>
        <p:spPr bwMode="auto">
          <a:xfrm>
            <a:off x="2133600" y="3505200"/>
            <a:ext cx="21336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398343" name="Text Box 7"/>
          <p:cNvSpPr txBox="1">
            <a:spLocks noChangeArrowheads="1"/>
          </p:cNvSpPr>
          <p:nvPr/>
        </p:nvSpPr>
        <p:spPr bwMode="auto">
          <a:xfrm>
            <a:off x="2743200" y="3124200"/>
            <a:ext cx="838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close</a:t>
            </a:r>
          </a:p>
        </p:txBody>
      </p:sp>
      <p:sp>
        <p:nvSpPr>
          <p:cNvPr id="398344" name="Line 8"/>
          <p:cNvSpPr>
            <a:spLocks noChangeShapeType="1"/>
          </p:cNvSpPr>
          <p:nvPr/>
        </p:nvSpPr>
        <p:spPr bwMode="auto">
          <a:xfrm flipH="1">
            <a:off x="2133600" y="3962400"/>
            <a:ext cx="21336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398345" name="Text Box 9"/>
          <p:cNvSpPr txBox="1">
            <a:spLocks noChangeArrowheads="1"/>
          </p:cNvSpPr>
          <p:nvPr/>
        </p:nvSpPr>
        <p:spPr bwMode="auto">
          <a:xfrm>
            <a:off x="2743200" y="3962400"/>
            <a:ext cx="990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open</a:t>
            </a:r>
          </a:p>
        </p:txBody>
      </p:sp>
      <p:sp>
        <p:nvSpPr>
          <p:cNvPr id="398346" name="Line 10"/>
          <p:cNvSpPr>
            <a:spLocks noChangeShapeType="1"/>
          </p:cNvSpPr>
          <p:nvPr/>
        </p:nvSpPr>
        <p:spPr bwMode="auto">
          <a:xfrm>
            <a:off x="5791200" y="3581400"/>
            <a:ext cx="17526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398347" name="Line 11"/>
          <p:cNvSpPr>
            <a:spLocks noChangeShapeType="1"/>
          </p:cNvSpPr>
          <p:nvPr/>
        </p:nvSpPr>
        <p:spPr bwMode="auto">
          <a:xfrm flipH="1">
            <a:off x="5791200" y="3962400"/>
            <a:ext cx="17526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398348" name="Text Box 12"/>
          <p:cNvSpPr txBox="1">
            <a:spLocks noChangeArrowheads="1"/>
          </p:cNvSpPr>
          <p:nvPr/>
        </p:nvSpPr>
        <p:spPr bwMode="auto">
          <a:xfrm>
            <a:off x="6324600" y="3200400"/>
            <a:ext cx="8382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lock</a:t>
            </a:r>
          </a:p>
        </p:txBody>
      </p:sp>
      <p:sp>
        <p:nvSpPr>
          <p:cNvPr id="398349" name="Text Box 13"/>
          <p:cNvSpPr txBox="1">
            <a:spLocks noChangeArrowheads="1"/>
          </p:cNvSpPr>
          <p:nvPr/>
        </p:nvSpPr>
        <p:spPr bwMode="auto">
          <a:xfrm>
            <a:off x="6172200" y="3962400"/>
            <a:ext cx="10668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unlock</a:t>
            </a:r>
          </a:p>
        </p:txBody>
      </p:sp>
      <p:sp>
        <p:nvSpPr>
          <p:cNvPr id="15" name="Slide Number Placeholder 14"/>
          <p:cNvSpPr>
            <a:spLocks noGrp="1"/>
          </p:cNvSpPr>
          <p:nvPr>
            <p:ph type="sldNum" sz="quarter" idx="12"/>
          </p:nvPr>
        </p:nvSpPr>
        <p:spPr/>
        <p:txBody>
          <a:bodyPr/>
          <a:lstStyle/>
          <a:p>
            <a:r>
              <a:rPr lang="en-US" smtClean="0"/>
              <a:t>Slide: </a:t>
            </a:r>
            <a:fld id="{8E3E7EF5-1D04-4334-9510-70F332134E1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GB"/>
              <a:t>Initial &amp; Final States</a:t>
            </a:r>
          </a:p>
        </p:txBody>
      </p:sp>
      <p:sp>
        <p:nvSpPr>
          <p:cNvPr id="400387" name="AutoShape 3"/>
          <p:cNvSpPr>
            <a:spLocks noChangeArrowheads="1"/>
          </p:cNvSpPr>
          <p:nvPr/>
        </p:nvSpPr>
        <p:spPr bwMode="auto">
          <a:xfrm>
            <a:off x="2514600" y="18288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Baby</a:t>
            </a:r>
          </a:p>
        </p:txBody>
      </p:sp>
      <p:sp>
        <p:nvSpPr>
          <p:cNvPr id="400388" name="AutoShape 4"/>
          <p:cNvSpPr>
            <a:spLocks noChangeArrowheads="1"/>
          </p:cNvSpPr>
          <p:nvPr/>
        </p:nvSpPr>
        <p:spPr bwMode="auto">
          <a:xfrm>
            <a:off x="4800600" y="19050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Toddler</a:t>
            </a:r>
          </a:p>
        </p:txBody>
      </p:sp>
      <p:sp>
        <p:nvSpPr>
          <p:cNvPr id="400389" name="AutoShape 5"/>
          <p:cNvSpPr>
            <a:spLocks noChangeArrowheads="1"/>
          </p:cNvSpPr>
          <p:nvPr/>
        </p:nvSpPr>
        <p:spPr bwMode="auto">
          <a:xfrm>
            <a:off x="3505200" y="34290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Child</a:t>
            </a:r>
          </a:p>
        </p:txBody>
      </p:sp>
      <p:sp>
        <p:nvSpPr>
          <p:cNvPr id="400390" name="Line 6"/>
          <p:cNvSpPr>
            <a:spLocks noChangeShapeType="1"/>
          </p:cNvSpPr>
          <p:nvPr/>
        </p:nvSpPr>
        <p:spPr bwMode="auto">
          <a:xfrm>
            <a:off x="4038600" y="2286000"/>
            <a:ext cx="7620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0391" name="AutoShape 7"/>
          <p:cNvSpPr>
            <a:spLocks noChangeArrowheads="1"/>
          </p:cNvSpPr>
          <p:nvPr/>
        </p:nvSpPr>
        <p:spPr bwMode="auto">
          <a:xfrm>
            <a:off x="4876800" y="51054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Adult</a:t>
            </a:r>
          </a:p>
        </p:txBody>
      </p:sp>
      <p:sp>
        <p:nvSpPr>
          <p:cNvPr id="400392" name="AutoShape 8"/>
          <p:cNvSpPr>
            <a:spLocks noChangeArrowheads="1"/>
          </p:cNvSpPr>
          <p:nvPr/>
        </p:nvSpPr>
        <p:spPr bwMode="auto">
          <a:xfrm>
            <a:off x="5943600" y="3429000"/>
            <a:ext cx="1524000" cy="914400"/>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pPr algn="ctr"/>
            <a:r>
              <a:rPr lang="en-GB" sz="2000"/>
              <a:t>Teenager</a:t>
            </a:r>
          </a:p>
        </p:txBody>
      </p:sp>
      <p:sp>
        <p:nvSpPr>
          <p:cNvPr id="400393" name="Oval 9"/>
          <p:cNvSpPr>
            <a:spLocks noChangeArrowheads="1"/>
          </p:cNvSpPr>
          <p:nvPr/>
        </p:nvSpPr>
        <p:spPr bwMode="auto">
          <a:xfrm>
            <a:off x="762000" y="2133600"/>
            <a:ext cx="381000" cy="381000"/>
          </a:xfrm>
          <a:prstGeom prst="ellipse">
            <a:avLst/>
          </a:prstGeom>
          <a:solidFill>
            <a:schemeClr val="tx1"/>
          </a:solidFill>
          <a:ln w="12700">
            <a:solidFill>
              <a:schemeClr val="tx1"/>
            </a:solidFill>
            <a:round/>
            <a:headEnd type="none" w="sm" len="sm"/>
            <a:tailEnd type="none" w="lg" len="lg"/>
          </a:ln>
          <a:effectLst/>
        </p:spPr>
        <p:txBody>
          <a:bodyPr wrap="none" anchor="ctr"/>
          <a:lstStyle/>
          <a:p>
            <a:endParaRPr lang="en-GB"/>
          </a:p>
        </p:txBody>
      </p:sp>
      <p:grpSp>
        <p:nvGrpSpPr>
          <p:cNvPr id="400394" name="Group 10"/>
          <p:cNvGrpSpPr>
            <a:grpSpLocks/>
          </p:cNvGrpSpPr>
          <p:nvPr/>
        </p:nvGrpSpPr>
        <p:grpSpPr bwMode="auto">
          <a:xfrm>
            <a:off x="8001000" y="5257800"/>
            <a:ext cx="685800" cy="685800"/>
            <a:chOff x="4608" y="1152"/>
            <a:chExt cx="432" cy="432"/>
          </a:xfrm>
        </p:grpSpPr>
        <p:sp>
          <p:nvSpPr>
            <p:cNvPr id="400395" name="Oval 11"/>
            <p:cNvSpPr>
              <a:spLocks noChangeArrowheads="1"/>
            </p:cNvSpPr>
            <p:nvPr/>
          </p:nvSpPr>
          <p:spPr bwMode="auto">
            <a:xfrm>
              <a:off x="4608" y="1152"/>
              <a:ext cx="432" cy="432"/>
            </a:xfrm>
            <a:prstGeom prst="ellipse">
              <a:avLst/>
            </a:prstGeom>
            <a:solidFill>
              <a:schemeClr val="bg1"/>
            </a:solidFill>
            <a:ln w="12700">
              <a:solidFill>
                <a:schemeClr val="tx1"/>
              </a:solidFill>
              <a:round/>
              <a:headEnd type="none" w="sm" len="sm"/>
              <a:tailEnd type="none" w="lg" len="lg"/>
            </a:ln>
            <a:effectLst/>
          </p:spPr>
          <p:txBody>
            <a:bodyPr wrap="none" anchor="ctr"/>
            <a:lstStyle/>
            <a:p>
              <a:endParaRPr lang="en-GB"/>
            </a:p>
          </p:txBody>
        </p:sp>
        <p:sp>
          <p:nvSpPr>
            <p:cNvPr id="400396" name="Oval 12"/>
            <p:cNvSpPr>
              <a:spLocks noChangeArrowheads="1"/>
            </p:cNvSpPr>
            <p:nvPr/>
          </p:nvSpPr>
          <p:spPr bwMode="auto">
            <a:xfrm>
              <a:off x="4704" y="1248"/>
              <a:ext cx="240" cy="240"/>
            </a:xfrm>
            <a:prstGeom prst="ellipse">
              <a:avLst/>
            </a:prstGeom>
            <a:solidFill>
              <a:schemeClr val="tx1"/>
            </a:solidFill>
            <a:ln w="12700">
              <a:solidFill>
                <a:schemeClr val="tx1"/>
              </a:solidFill>
              <a:round/>
              <a:headEnd type="none" w="sm" len="sm"/>
              <a:tailEnd type="none" w="lg" len="lg"/>
            </a:ln>
            <a:effectLst/>
          </p:spPr>
          <p:txBody>
            <a:bodyPr wrap="none" anchor="ctr"/>
            <a:lstStyle/>
            <a:p>
              <a:endParaRPr lang="en-GB"/>
            </a:p>
          </p:txBody>
        </p:sp>
      </p:grpSp>
      <p:sp>
        <p:nvSpPr>
          <p:cNvPr id="400397" name="Line 13"/>
          <p:cNvSpPr>
            <a:spLocks noChangeShapeType="1"/>
          </p:cNvSpPr>
          <p:nvPr/>
        </p:nvSpPr>
        <p:spPr bwMode="auto">
          <a:xfrm>
            <a:off x="1143000" y="2286000"/>
            <a:ext cx="13716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0398" name="Line 14"/>
          <p:cNvSpPr>
            <a:spLocks noChangeShapeType="1"/>
          </p:cNvSpPr>
          <p:nvPr/>
        </p:nvSpPr>
        <p:spPr bwMode="auto">
          <a:xfrm flipH="1">
            <a:off x="4267200" y="2819400"/>
            <a:ext cx="609600" cy="6096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0399" name="Line 15"/>
          <p:cNvSpPr>
            <a:spLocks noChangeShapeType="1"/>
          </p:cNvSpPr>
          <p:nvPr/>
        </p:nvSpPr>
        <p:spPr bwMode="auto">
          <a:xfrm>
            <a:off x="5029200" y="3886200"/>
            <a:ext cx="9144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0400" name="Line 16"/>
          <p:cNvSpPr>
            <a:spLocks noChangeShapeType="1"/>
          </p:cNvSpPr>
          <p:nvPr/>
        </p:nvSpPr>
        <p:spPr bwMode="auto">
          <a:xfrm flipH="1">
            <a:off x="5562600" y="4343400"/>
            <a:ext cx="533400" cy="76200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0401" name="Line 17"/>
          <p:cNvSpPr>
            <a:spLocks noChangeShapeType="1"/>
          </p:cNvSpPr>
          <p:nvPr/>
        </p:nvSpPr>
        <p:spPr bwMode="auto">
          <a:xfrm>
            <a:off x="6400800" y="5562600"/>
            <a:ext cx="16002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0402" name="Text Box 18"/>
          <p:cNvSpPr txBox="1">
            <a:spLocks noChangeArrowheads="1"/>
          </p:cNvSpPr>
          <p:nvPr/>
        </p:nvSpPr>
        <p:spPr bwMode="auto">
          <a:xfrm>
            <a:off x="228600" y="2743200"/>
            <a:ext cx="1676400" cy="366713"/>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Initial State</a:t>
            </a:r>
          </a:p>
        </p:txBody>
      </p:sp>
      <p:sp>
        <p:nvSpPr>
          <p:cNvPr id="400403" name="Text Box 19"/>
          <p:cNvSpPr txBox="1">
            <a:spLocks noChangeArrowheads="1"/>
          </p:cNvSpPr>
          <p:nvPr/>
        </p:nvSpPr>
        <p:spPr bwMode="auto">
          <a:xfrm>
            <a:off x="7772400" y="6096000"/>
            <a:ext cx="1676400" cy="366713"/>
          </a:xfrm>
          <a:prstGeom prst="rect">
            <a:avLst/>
          </a:prstGeom>
          <a:noFill/>
          <a:ln w="12700">
            <a:noFill/>
            <a:miter lim="800000"/>
            <a:headEnd type="none" w="sm" len="sm"/>
            <a:tailEnd type="none" w="lg" len="lg"/>
          </a:ln>
          <a:effectLst/>
        </p:spPr>
        <p:txBody>
          <a:bodyPr>
            <a:spAutoFit/>
          </a:bodyPr>
          <a:lstStyle/>
          <a:p>
            <a:pPr>
              <a:spcBef>
                <a:spcPct val="50000"/>
              </a:spcBef>
            </a:pPr>
            <a:r>
              <a:rPr lang="en-GB" sz="1800">
                <a:solidFill>
                  <a:schemeClr val="tx2"/>
                </a:solidFill>
              </a:rPr>
              <a:t>Final State</a:t>
            </a:r>
          </a:p>
        </p:txBody>
      </p:sp>
      <p:sp>
        <p:nvSpPr>
          <p:cNvPr id="21" name="Slide Number Placeholder 20"/>
          <p:cNvSpPr>
            <a:spLocks noGrp="1"/>
          </p:cNvSpPr>
          <p:nvPr>
            <p:ph type="sldNum" sz="quarter" idx="12"/>
          </p:nvPr>
        </p:nvSpPr>
        <p:spPr/>
        <p:txBody>
          <a:bodyPr/>
          <a:lstStyle/>
          <a:p>
            <a:r>
              <a:rPr lang="en-US" smtClean="0"/>
              <a:t>Slide: </a:t>
            </a:r>
            <a:fld id="{8E3E7EF5-1D04-4334-9510-70F332134E1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GB"/>
              <a:t>Thinking about Time</a:t>
            </a:r>
          </a:p>
        </p:txBody>
      </p:sp>
      <p:sp>
        <p:nvSpPr>
          <p:cNvPr id="402435" name="Rectangle 3"/>
          <p:cNvSpPr>
            <a:spLocks noGrp="1" noChangeArrowheads="1"/>
          </p:cNvSpPr>
          <p:nvPr>
            <p:ph type="body" idx="1"/>
          </p:nvPr>
        </p:nvSpPr>
        <p:spPr>
          <a:xfrm>
            <a:off x="1066800" y="1143000"/>
            <a:ext cx="8231188" cy="1539875"/>
          </a:xfrm>
        </p:spPr>
        <p:txBody>
          <a:bodyPr/>
          <a:lstStyle/>
          <a:p>
            <a:r>
              <a:rPr lang="en-GB"/>
              <a:t>For a class with a Statechart, each object is always in one of the defined states - never between states</a:t>
            </a:r>
          </a:p>
          <a:p>
            <a:r>
              <a:rPr lang="en-GB"/>
              <a:t>Therefore events and transitions are regarded as having zero or insignificant duration (ie there are no gaps between states)</a:t>
            </a:r>
          </a:p>
        </p:txBody>
      </p:sp>
      <p:sp>
        <p:nvSpPr>
          <p:cNvPr id="402436" name="Rectangle 4"/>
          <p:cNvSpPr>
            <a:spLocks noChangeArrowheads="1"/>
          </p:cNvSpPr>
          <p:nvPr/>
        </p:nvSpPr>
        <p:spPr bwMode="auto">
          <a:xfrm>
            <a:off x="838200" y="2895600"/>
            <a:ext cx="1295400" cy="838200"/>
          </a:xfrm>
          <a:prstGeom prst="rect">
            <a:avLst/>
          </a:prstGeom>
          <a:solidFill>
            <a:srgbClr val="FFFF99"/>
          </a:solidFill>
          <a:ln w="12700">
            <a:solidFill>
              <a:schemeClr val="tx1"/>
            </a:solidFill>
            <a:miter lim="800000"/>
            <a:headEnd type="none" w="sm" len="sm"/>
            <a:tailEnd type="none" w="lg" len="lg"/>
          </a:ln>
          <a:effectLst/>
        </p:spPr>
        <p:txBody>
          <a:bodyPr wrap="none" anchor="ctr"/>
          <a:lstStyle/>
          <a:p>
            <a:pPr algn="ctr"/>
            <a:r>
              <a:rPr lang="en-GB" sz="2000"/>
              <a:t>Off</a:t>
            </a:r>
          </a:p>
        </p:txBody>
      </p:sp>
      <p:sp>
        <p:nvSpPr>
          <p:cNvPr id="402437" name="Rectangle 5"/>
          <p:cNvSpPr>
            <a:spLocks noChangeArrowheads="1"/>
          </p:cNvSpPr>
          <p:nvPr/>
        </p:nvSpPr>
        <p:spPr bwMode="auto">
          <a:xfrm>
            <a:off x="2133600" y="2895600"/>
            <a:ext cx="1219200" cy="838200"/>
          </a:xfrm>
          <a:prstGeom prst="rect">
            <a:avLst/>
          </a:prstGeom>
          <a:solidFill>
            <a:srgbClr val="FFFF00"/>
          </a:solidFill>
          <a:ln w="12700">
            <a:solidFill>
              <a:schemeClr val="tx1"/>
            </a:solidFill>
            <a:miter lim="800000"/>
            <a:headEnd type="none" w="sm" len="sm"/>
            <a:tailEnd type="none" w="lg" len="lg"/>
          </a:ln>
          <a:effectLst/>
        </p:spPr>
        <p:txBody>
          <a:bodyPr wrap="none" anchor="ctr"/>
          <a:lstStyle/>
          <a:p>
            <a:pPr algn="ctr"/>
            <a:r>
              <a:rPr lang="en-GB" sz="2000"/>
              <a:t>On</a:t>
            </a:r>
          </a:p>
        </p:txBody>
      </p:sp>
      <p:sp>
        <p:nvSpPr>
          <p:cNvPr id="402438" name="Rectangle 6"/>
          <p:cNvSpPr>
            <a:spLocks noChangeArrowheads="1"/>
          </p:cNvSpPr>
          <p:nvPr/>
        </p:nvSpPr>
        <p:spPr bwMode="auto">
          <a:xfrm>
            <a:off x="5867400" y="2895600"/>
            <a:ext cx="2438400" cy="838200"/>
          </a:xfrm>
          <a:prstGeom prst="rect">
            <a:avLst/>
          </a:prstGeom>
          <a:solidFill>
            <a:srgbClr val="FFFF00"/>
          </a:solidFill>
          <a:ln w="12700">
            <a:solidFill>
              <a:schemeClr val="tx1"/>
            </a:solidFill>
            <a:miter lim="800000"/>
            <a:headEnd type="none" w="sm" len="sm"/>
            <a:tailEnd type="none" w="lg" len="lg"/>
          </a:ln>
          <a:effectLst/>
        </p:spPr>
        <p:txBody>
          <a:bodyPr wrap="none" anchor="ctr"/>
          <a:lstStyle/>
          <a:p>
            <a:pPr algn="ctr"/>
            <a:r>
              <a:rPr lang="en-GB" sz="2000"/>
              <a:t>On</a:t>
            </a:r>
          </a:p>
        </p:txBody>
      </p:sp>
      <p:sp>
        <p:nvSpPr>
          <p:cNvPr id="402439" name="Text Box 7"/>
          <p:cNvSpPr txBox="1">
            <a:spLocks noChangeArrowheads="1"/>
          </p:cNvSpPr>
          <p:nvPr/>
        </p:nvSpPr>
        <p:spPr bwMode="auto">
          <a:xfrm>
            <a:off x="381000" y="2438400"/>
            <a:ext cx="13716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LAMP</a:t>
            </a:r>
            <a:endParaRPr lang="en-GB" sz="2000"/>
          </a:p>
        </p:txBody>
      </p:sp>
      <p:sp>
        <p:nvSpPr>
          <p:cNvPr id="402440" name="Text Box 8"/>
          <p:cNvSpPr txBox="1">
            <a:spLocks noChangeArrowheads="1"/>
          </p:cNvSpPr>
          <p:nvPr/>
        </p:nvSpPr>
        <p:spPr bwMode="auto">
          <a:xfrm>
            <a:off x="381000" y="4038600"/>
            <a:ext cx="29718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solidFill>
                  <a:schemeClr val="tx2"/>
                </a:solidFill>
              </a:rPr>
              <a:t>TRAFFIC LIGHT (UK)</a:t>
            </a:r>
            <a:endParaRPr lang="en-GB" sz="2000"/>
          </a:p>
        </p:txBody>
      </p:sp>
      <p:sp>
        <p:nvSpPr>
          <p:cNvPr id="402441" name="Rectangle 9"/>
          <p:cNvSpPr>
            <a:spLocks noChangeArrowheads="1"/>
          </p:cNvSpPr>
          <p:nvPr/>
        </p:nvSpPr>
        <p:spPr bwMode="auto">
          <a:xfrm>
            <a:off x="8305800" y="2895600"/>
            <a:ext cx="990600" cy="838200"/>
          </a:xfrm>
          <a:prstGeom prst="rect">
            <a:avLst/>
          </a:prstGeom>
          <a:solidFill>
            <a:srgbClr val="FFFF99"/>
          </a:solidFill>
          <a:ln w="12700">
            <a:solidFill>
              <a:schemeClr val="tx1"/>
            </a:solidFill>
            <a:miter lim="800000"/>
            <a:headEnd type="none" w="sm" len="sm"/>
            <a:tailEnd type="none" w="lg" len="lg"/>
          </a:ln>
          <a:effectLst/>
        </p:spPr>
        <p:txBody>
          <a:bodyPr wrap="none" anchor="ctr"/>
          <a:lstStyle/>
          <a:p>
            <a:pPr algn="ctr"/>
            <a:r>
              <a:rPr lang="en-GB" sz="2000"/>
              <a:t>Off</a:t>
            </a:r>
          </a:p>
        </p:txBody>
      </p:sp>
      <p:sp>
        <p:nvSpPr>
          <p:cNvPr id="402442" name="Rectangle 10"/>
          <p:cNvSpPr>
            <a:spLocks noChangeArrowheads="1"/>
          </p:cNvSpPr>
          <p:nvPr/>
        </p:nvSpPr>
        <p:spPr bwMode="auto">
          <a:xfrm>
            <a:off x="3352800" y="2895600"/>
            <a:ext cx="2514600" cy="838200"/>
          </a:xfrm>
          <a:prstGeom prst="rect">
            <a:avLst/>
          </a:prstGeom>
          <a:solidFill>
            <a:srgbClr val="FFFF99"/>
          </a:solidFill>
          <a:ln w="12700">
            <a:solidFill>
              <a:schemeClr val="tx1"/>
            </a:solidFill>
            <a:miter lim="800000"/>
            <a:headEnd type="none" w="sm" len="sm"/>
            <a:tailEnd type="none" w="lg" len="lg"/>
          </a:ln>
          <a:effectLst/>
        </p:spPr>
        <p:txBody>
          <a:bodyPr wrap="none" anchor="ctr"/>
          <a:lstStyle/>
          <a:p>
            <a:pPr algn="ctr"/>
            <a:r>
              <a:rPr lang="en-GB" sz="2000"/>
              <a:t>Off</a:t>
            </a:r>
          </a:p>
        </p:txBody>
      </p:sp>
      <p:sp>
        <p:nvSpPr>
          <p:cNvPr id="402443" name="Rectangle 11"/>
          <p:cNvSpPr>
            <a:spLocks noChangeArrowheads="1"/>
          </p:cNvSpPr>
          <p:nvPr/>
        </p:nvSpPr>
        <p:spPr bwMode="auto">
          <a:xfrm>
            <a:off x="2133600" y="4495800"/>
            <a:ext cx="533400" cy="838200"/>
          </a:xfrm>
          <a:prstGeom prst="rect">
            <a:avLst/>
          </a:prstGeom>
          <a:solidFill>
            <a:srgbClr val="FFCC00"/>
          </a:solidFill>
          <a:ln w="12700">
            <a:solidFill>
              <a:schemeClr val="tx1"/>
            </a:solidFill>
            <a:miter lim="800000"/>
            <a:headEnd type="none" w="sm" len="sm"/>
            <a:tailEnd type="none" w="lg" len="lg"/>
          </a:ln>
          <a:effectLst/>
        </p:spPr>
        <p:txBody>
          <a:bodyPr wrap="none" anchor="ctr"/>
          <a:lstStyle/>
          <a:p>
            <a:endParaRPr lang="en-GB"/>
          </a:p>
        </p:txBody>
      </p:sp>
      <p:sp>
        <p:nvSpPr>
          <p:cNvPr id="402444" name="Rectangle 12"/>
          <p:cNvSpPr>
            <a:spLocks noChangeArrowheads="1"/>
          </p:cNvSpPr>
          <p:nvPr/>
        </p:nvSpPr>
        <p:spPr bwMode="auto">
          <a:xfrm>
            <a:off x="4419600" y="4495800"/>
            <a:ext cx="1295400" cy="838200"/>
          </a:xfrm>
          <a:prstGeom prst="rect">
            <a:avLst/>
          </a:prstGeom>
          <a:solidFill>
            <a:schemeClr val="accent1"/>
          </a:solidFill>
          <a:ln w="12700">
            <a:solidFill>
              <a:schemeClr val="tx1"/>
            </a:solidFill>
            <a:miter lim="800000"/>
            <a:headEnd type="none" w="sm" len="sm"/>
            <a:tailEnd type="none" w="lg" len="lg"/>
          </a:ln>
          <a:effectLst/>
        </p:spPr>
        <p:txBody>
          <a:bodyPr wrap="none" anchor="ctr"/>
          <a:lstStyle/>
          <a:p>
            <a:endParaRPr lang="en-GB"/>
          </a:p>
        </p:txBody>
      </p:sp>
      <p:sp>
        <p:nvSpPr>
          <p:cNvPr id="402445" name="Rectangle 13"/>
          <p:cNvSpPr>
            <a:spLocks noChangeArrowheads="1"/>
          </p:cNvSpPr>
          <p:nvPr/>
        </p:nvSpPr>
        <p:spPr bwMode="auto">
          <a:xfrm>
            <a:off x="2667000" y="4495800"/>
            <a:ext cx="1295400" cy="838200"/>
          </a:xfrm>
          <a:prstGeom prst="rect">
            <a:avLst/>
          </a:prstGeom>
          <a:solidFill>
            <a:srgbClr val="99CC00"/>
          </a:solidFill>
          <a:ln w="12700">
            <a:solidFill>
              <a:schemeClr val="tx1"/>
            </a:solidFill>
            <a:miter lim="800000"/>
            <a:headEnd type="none" w="sm" len="sm"/>
            <a:tailEnd type="none" w="lg" len="lg"/>
          </a:ln>
          <a:effectLst/>
        </p:spPr>
        <p:txBody>
          <a:bodyPr wrap="none" anchor="ctr"/>
          <a:lstStyle/>
          <a:p>
            <a:endParaRPr lang="en-GB"/>
          </a:p>
        </p:txBody>
      </p:sp>
      <p:sp>
        <p:nvSpPr>
          <p:cNvPr id="402446" name="Rectangle 14"/>
          <p:cNvSpPr>
            <a:spLocks noChangeArrowheads="1"/>
          </p:cNvSpPr>
          <p:nvPr/>
        </p:nvSpPr>
        <p:spPr bwMode="auto">
          <a:xfrm>
            <a:off x="3962400" y="4495800"/>
            <a:ext cx="457200" cy="838200"/>
          </a:xfrm>
          <a:prstGeom prst="rect">
            <a:avLst/>
          </a:prstGeom>
          <a:solidFill>
            <a:srgbClr val="FFCC00"/>
          </a:solidFill>
          <a:ln w="12700">
            <a:solidFill>
              <a:schemeClr val="tx1"/>
            </a:solidFill>
            <a:miter lim="800000"/>
            <a:headEnd type="none" w="sm" len="sm"/>
            <a:tailEnd type="none" w="lg" len="lg"/>
          </a:ln>
          <a:effectLst/>
        </p:spPr>
        <p:txBody>
          <a:bodyPr wrap="none" anchor="ctr"/>
          <a:lstStyle/>
          <a:p>
            <a:endParaRPr lang="en-GB"/>
          </a:p>
        </p:txBody>
      </p:sp>
      <p:sp>
        <p:nvSpPr>
          <p:cNvPr id="402447" name="Rectangle 15"/>
          <p:cNvSpPr>
            <a:spLocks noChangeArrowheads="1"/>
          </p:cNvSpPr>
          <p:nvPr/>
        </p:nvSpPr>
        <p:spPr bwMode="auto">
          <a:xfrm>
            <a:off x="838200" y="4495800"/>
            <a:ext cx="1295400" cy="838200"/>
          </a:xfrm>
          <a:prstGeom prst="rect">
            <a:avLst/>
          </a:prstGeom>
          <a:solidFill>
            <a:schemeClr val="accent1"/>
          </a:solidFill>
          <a:ln w="12700">
            <a:solidFill>
              <a:schemeClr val="tx1"/>
            </a:solidFill>
            <a:miter lim="800000"/>
            <a:headEnd type="none" w="sm" len="sm"/>
            <a:tailEnd type="none" w="lg" len="lg"/>
          </a:ln>
          <a:effectLst/>
        </p:spPr>
        <p:txBody>
          <a:bodyPr wrap="none" anchor="ctr"/>
          <a:lstStyle/>
          <a:p>
            <a:endParaRPr lang="en-GB"/>
          </a:p>
        </p:txBody>
      </p:sp>
      <p:sp>
        <p:nvSpPr>
          <p:cNvPr id="402448" name="Rectangle 16"/>
          <p:cNvSpPr>
            <a:spLocks noChangeArrowheads="1"/>
          </p:cNvSpPr>
          <p:nvPr/>
        </p:nvSpPr>
        <p:spPr bwMode="auto">
          <a:xfrm>
            <a:off x="2133600" y="4876800"/>
            <a:ext cx="533400" cy="457200"/>
          </a:xfrm>
          <a:prstGeom prst="rect">
            <a:avLst/>
          </a:prstGeom>
          <a:solidFill>
            <a:schemeClr val="accent1"/>
          </a:solidFill>
          <a:ln w="12700">
            <a:solidFill>
              <a:schemeClr val="tx1"/>
            </a:solidFill>
            <a:miter lim="800000"/>
            <a:headEnd type="none" w="sm" len="sm"/>
            <a:tailEnd type="none" w="lg" len="lg"/>
          </a:ln>
          <a:effectLst/>
        </p:spPr>
        <p:txBody>
          <a:bodyPr wrap="none" anchor="ctr"/>
          <a:lstStyle/>
          <a:p>
            <a:endParaRPr lang="en-GB"/>
          </a:p>
        </p:txBody>
      </p:sp>
      <p:sp>
        <p:nvSpPr>
          <p:cNvPr id="402449" name="Rectangle 17"/>
          <p:cNvSpPr>
            <a:spLocks noChangeArrowheads="1"/>
          </p:cNvSpPr>
          <p:nvPr/>
        </p:nvSpPr>
        <p:spPr bwMode="auto">
          <a:xfrm>
            <a:off x="5715000" y="4495800"/>
            <a:ext cx="533400" cy="838200"/>
          </a:xfrm>
          <a:prstGeom prst="rect">
            <a:avLst/>
          </a:prstGeom>
          <a:solidFill>
            <a:srgbClr val="FFCC00"/>
          </a:solidFill>
          <a:ln w="12700">
            <a:solidFill>
              <a:schemeClr val="tx1"/>
            </a:solidFill>
            <a:miter lim="800000"/>
            <a:headEnd type="none" w="sm" len="sm"/>
            <a:tailEnd type="none" w="lg" len="lg"/>
          </a:ln>
          <a:effectLst/>
        </p:spPr>
        <p:txBody>
          <a:bodyPr wrap="none" anchor="ctr"/>
          <a:lstStyle/>
          <a:p>
            <a:endParaRPr lang="en-GB"/>
          </a:p>
        </p:txBody>
      </p:sp>
      <p:sp>
        <p:nvSpPr>
          <p:cNvPr id="402450" name="Rectangle 18"/>
          <p:cNvSpPr>
            <a:spLocks noChangeArrowheads="1"/>
          </p:cNvSpPr>
          <p:nvPr/>
        </p:nvSpPr>
        <p:spPr bwMode="auto">
          <a:xfrm>
            <a:off x="8001000" y="4495800"/>
            <a:ext cx="1295400" cy="838200"/>
          </a:xfrm>
          <a:prstGeom prst="rect">
            <a:avLst/>
          </a:prstGeom>
          <a:solidFill>
            <a:schemeClr val="accent1"/>
          </a:solidFill>
          <a:ln w="12700">
            <a:solidFill>
              <a:schemeClr val="tx1"/>
            </a:solidFill>
            <a:miter lim="800000"/>
            <a:headEnd type="none" w="sm" len="sm"/>
            <a:tailEnd type="none" w="lg" len="lg"/>
          </a:ln>
          <a:effectLst/>
        </p:spPr>
        <p:txBody>
          <a:bodyPr wrap="none" anchor="ctr"/>
          <a:lstStyle/>
          <a:p>
            <a:endParaRPr lang="en-GB"/>
          </a:p>
        </p:txBody>
      </p:sp>
      <p:sp>
        <p:nvSpPr>
          <p:cNvPr id="402451" name="Rectangle 19"/>
          <p:cNvSpPr>
            <a:spLocks noChangeArrowheads="1"/>
          </p:cNvSpPr>
          <p:nvPr/>
        </p:nvSpPr>
        <p:spPr bwMode="auto">
          <a:xfrm>
            <a:off x="6248400" y="4495800"/>
            <a:ext cx="1295400" cy="838200"/>
          </a:xfrm>
          <a:prstGeom prst="rect">
            <a:avLst/>
          </a:prstGeom>
          <a:solidFill>
            <a:srgbClr val="99CC00"/>
          </a:solidFill>
          <a:ln w="12700">
            <a:solidFill>
              <a:schemeClr val="tx1"/>
            </a:solidFill>
            <a:miter lim="800000"/>
            <a:headEnd type="none" w="sm" len="sm"/>
            <a:tailEnd type="none" w="lg" len="lg"/>
          </a:ln>
          <a:effectLst/>
        </p:spPr>
        <p:txBody>
          <a:bodyPr wrap="none" anchor="ctr"/>
          <a:lstStyle/>
          <a:p>
            <a:endParaRPr lang="en-GB"/>
          </a:p>
        </p:txBody>
      </p:sp>
      <p:sp>
        <p:nvSpPr>
          <p:cNvPr id="402452" name="Rectangle 20"/>
          <p:cNvSpPr>
            <a:spLocks noChangeArrowheads="1"/>
          </p:cNvSpPr>
          <p:nvPr/>
        </p:nvSpPr>
        <p:spPr bwMode="auto">
          <a:xfrm>
            <a:off x="7543800" y="4495800"/>
            <a:ext cx="457200" cy="838200"/>
          </a:xfrm>
          <a:prstGeom prst="rect">
            <a:avLst/>
          </a:prstGeom>
          <a:solidFill>
            <a:srgbClr val="FFCC00"/>
          </a:solidFill>
          <a:ln w="12700">
            <a:solidFill>
              <a:schemeClr val="tx1"/>
            </a:solidFill>
            <a:miter lim="800000"/>
            <a:headEnd type="none" w="sm" len="sm"/>
            <a:tailEnd type="none" w="lg" len="lg"/>
          </a:ln>
          <a:effectLst/>
        </p:spPr>
        <p:txBody>
          <a:bodyPr wrap="none" anchor="ctr"/>
          <a:lstStyle/>
          <a:p>
            <a:endParaRPr lang="en-GB"/>
          </a:p>
        </p:txBody>
      </p:sp>
      <p:sp>
        <p:nvSpPr>
          <p:cNvPr id="402453" name="Rectangle 21"/>
          <p:cNvSpPr>
            <a:spLocks noChangeArrowheads="1"/>
          </p:cNvSpPr>
          <p:nvPr/>
        </p:nvSpPr>
        <p:spPr bwMode="auto">
          <a:xfrm>
            <a:off x="5715000" y="4876800"/>
            <a:ext cx="533400" cy="457200"/>
          </a:xfrm>
          <a:prstGeom prst="rect">
            <a:avLst/>
          </a:prstGeom>
          <a:solidFill>
            <a:schemeClr val="accent1"/>
          </a:solidFill>
          <a:ln w="12700">
            <a:solidFill>
              <a:schemeClr val="tx1"/>
            </a:solidFill>
            <a:miter lim="800000"/>
            <a:headEnd type="none" w="sm" len="sm"/>
            <a:tailEnd type="none" w="lg" len="lg"/>
          </a:ln>
          <a:effectLst/>
        </p:spPr>
        <p:txBody>
          <a:bodyPr wrap="none" anchor="ctr"/>
          <a:lstStyle/>
          <a:p>
            <a:endParaRPr lang="en-GB"/>
          </a:p>
        </p:txBody>
      </p:sp>
      <p:sp>
        <p:nvSpPr>
          <p:cNvPr id="402454" name="Line 22"/>
          <p:cNvSpPr>
            <a:spLocks noChangeShapeType="1"/>
          </p:cNvSpPr>
          <p:nvPr/>
        </p:nvSpPr>
        <p:spPr bwMode="auto">
          <a:xfrm>
            <a:off x="762000" y="5715000"/>
            <a:ext cx="8534400" cy="0"/>
          </a:xfrm>
          <a:prstGeom prst="line">
            <a:avLst/>
          </a:prstGeom>
          <a:noFill/>
          <a:ln w="12700">
            <a:solidFill>
              <a:schemeClr val="tx1"/>
            </a:solidFill>
            <a:round/>
            <a:headEnd type="none" w="sm" len="sm"/>
            <a:tailEnd type="triangle" w="lg" len="lg"/>
          </a:ln>
          <a:effectLst/>
        </p:spPr>
        <p:txBody>
          <a:bodyPr wrap="none" anchor="ctr"/>
          <a:lstStyle/>
          <a:p>
            <a:endParaRPr lang="en-GB"/>
          </a:p>
        </p:txBody>
      </p:sp>
      <p:sp>
        <p:nvSpPr>
          <p:cNvPr id="402455" name="Text Box 23"/>
          <p:cNvSpPr txBox="1">
            <a:spLocks noChangeArrowheads="1"/>
          </p:cNvSpPr>
          <p:nvPr/>
        </p:nvSpPr>
        <p:spPr bwMode="auto">
          <a:xfrm>
            <a:off x="4267200" y="5715000"/>
            <a:ext cx="1295400" cy="396875"/>
          </a:xfrm>
          <a:prstGeom prst="rect">
            <a:avLst/>
          </a:prstGeom>
          <a:noFill/>
          <a:ln w="12700">
            <a:noFill/>
            <a:miter lim="800000"/>
            <a:headEnd type="none" w="sm" len="sm"/>
            <a:tailEnd type="none" w="lg" len="lg"/>
          </a:ln>
          <a:effectLst/>
        </p:spPr>
        <p:txBody>
          <a:bodyPr>
            <a:spAutoFit/>
          </a:bodyPr>
          <a:lstStyle/>
          <a:p>
            <a:pPr>
              <a:spcBef>
                <a:spcPct val="50000"/>
              </a:spcBef>
            </a:pPr>
            <a:r>
              <a:rPr lang="en-GB" sz="2000"/>
              <a:t>Time</a:t>
            </a:r>
          </a:p>
        </p:txBody>
      </p:sp>
      <p:sp>
        <p:nvSpPr>
          <p:cNvPr id="25" name="Slide Number Placeholder 24"/>
          <p:cNvSpPr>
            <a:spLocks noGrp="1"/>
          </p:cNvSpPr>
          <p:nvPr>
            <p:ph type="sldNum" sz="quarter" idx="12"/>
          </p:nvPr>
        </p:nvSpPr>
        <p:spPr/>
        <p:txBody>
          <a:bodyPr/>
          <a:lstStyle/>
          <a:p>
            <a:r>
              <a:rPr lang="en-US" smtClean="0"/>
              <a:t>Slide: </a:t>
            </a:r>
            <a:fld id="{DC0CC8DC-ABF0-4C3F-894A-0CD3115936C6}" type="slidenum">
              <a:rPr lang="en-US" smtClean="0"/>
              <a:pPr/>
              <a:t>9</a:t>
            </a:fld>
            <a:endParaRPr lang="en-US"/>
          </a:p>
        </p:txBody>
      </p:sp>
    </p:spTree>
  </p:cSld>
  <p:clrMapOvr>
    <a:masterClrMapping/>
  </p:clrMapOvr>
</p:sld>
</file>

<file path=ppt/theme/theme1.xml><?xml version="1.0" encoding="utf-8"?>
<a:theme xmlns:a="http://schemas.openxmlformats.org/drawingml/2006/main" name="SemaphoreSlideTemplate">
  <a:themeElements>
    <a:clrScheme name="">
      <a:dk1>
        <a:srgbClr val="000000"/>
      </a:dk1>
      <a:lt1>
        <a:srgbClr val="FFFFFF"/>
      </a:lt1>
      <a:dk2>
        <a:srgbClr val="0000FF"/>
      </a:dk2>
      <a:lt2>
        <a:srgbClr val="B2B2B2"/>
      </a:lt2>
      <a:accent1>
        <a:srgbClr val="FC0128"/>
      </a:accent1>
      <a:accent2>
        <a:srgbClr val="FFC5CF"/>
      </a:accent2>
      <a:accent3>
        <a:srgbClr val="FFFFFF"/>
      </a:accent3>
      <a:accent4>
        <a:srgbClr val="000000"/>
      </a:accent4>
      <a:accent5>
        <a:srgbClr val="FDAAAC"/>
      </a:accent5>
      <a:accent6>
        <a:srgbClr val="E7B2BB"/>
      </a:accent6>
      <a:hlink>
        <a:srgbClr val="C8FEC8"/>
      </a:hlink>
      <a:folHlink>
        <a:srgbClr val="C1CEFF"/>
      </a:folHlink>
    </a:clrScheme>
    <a:fontScheme name="SemaphoreSlid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emaphoreSlideTemplate 1">
        <a:dk1>
          <a:srgbClr val="000000"/>
        </a:dk1>
        <a:lt1>
          <a:srgbClr val="FFFFFF"/>
        </a:lt1>
        <a:dk2>
          <a:srgbClr val="063DE8"/>
        </a:dk2>
        <a:lt2>
          <a:srgbClr val="B2B2B2"/>
        </a:lt2>
        <a:accent1>
          <a:srgbClr val="FC0128"/>
        </a:accent1>
        <a:accent2>
          <a:srgbClr val="FFC5CF"/>
        </a:accent2>
        <a:accent3>
          <a:srgbClr val="FFFFFF"/>
        </a:accent3>
        <a:accent4>
          <a:srgbClr val="000000"/>
        </a:accent4>
        <a:accent5>
          <a:srgbClr val="FDAAAC"/>
        </a:accent5>
        <a:accent6>
          <a:srgbClr val="E7B2BB"/>
        </a:accent6>
        <a:hlink>
          <a:srgbClr val="C8FEC8"/>
        </a:hlink>
        <a:folHlink>
          <a:srgbClr val="C1CE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63DE8"/>
      </a:dk2>
      <a:lt2>
        <a:srgbClr val="919191"/>
      </a:lt2>
      <a:accent1>
        <a:srgbClr val="FC0128"/>
      </a:accent1>
      <a:accent2>
        <a:srgbClr val="FFC5CF"/>
      </a:accent2>
      <a:accent3>
        <a:srgbClr val="FFFFFF"/>
      </a:accent3>
      <a:accent4>
        <a:srgbClr val="000000"/>
      </a:accent4>
      <a:accent5>
        <a:srgbClr val="FDAAAC"/>
      </a:accent5>
      <a:accent6>
        <a:srgbClr val="E7B2BB"/>
      </a:accent6>
      <a:hlink>
        <a:srgbClr val="C8FEC8"/>
      </a:hlink>
      <a:folHlink>
        <a:srgbClr val="C1C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Office\Templates\SemaphoreSlideTemplate.pot</Template>
  <TotalTime>2132</TotalTime>
  <Pages>1</Pages>
  <Words>6931</Words>
  <Application>Microsoft Office PowerPoint</Application>
  <PresentationFormat>A4 Paper (210x297 mm)</PresentationFormat>
  <Paragraphs>761</Paragraphs>
  <Slides>42</Slides>
  <Notes>42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1" baseType="lpstr">
      <vt:lpstr>Times New Roman</vt:lpstr>
      <vt:lpstr>Arial</vt:lpstr>
      <vt:lpstr>Wingdings</vt:lpstr>
      <vt:lpstr>RotisSemiSansBold</vt:lpstr>
      <vt:lpstr/>
      <vt:lpstr>Palatino</vt:lpstr>
      <vt:lpstr>SemaphoreSlideTemplate</vt:lpstr>
      <vt:lpstr>Custom Design</vt:lpstr>
      <vt:lpstr>Microsoft Word Document</vt:lpstr>
      <vt:lpstr>Statecharts</vt:lpstr>
      <vt:lpstr>Objectives</vt:lpstr>
      <vt:lpstr>Statecharts history and purpose</vt:lpstr>
      <vt:lpstr>Statecharts usage</vt:lpstr>
      <vt:lpstr>State models - the basics</vt:lpstr>
      <vt:lpstr>State models - the basics</vt:lpstr>
      <vt:lpstr>A simple Statechart (Door)</vt:lpstr>
      <vt:lpstr>Initial &amp; Final States</vt:lpstr>
      <vt:lpstr>Thinking about Time</vt:lpstr>
      <vt:lpstr>Actions</vt:lpstr>
      <vt:lpstr>Activities</vt:lpstr>
      <vt:lpstr>Activity states</vt:lpstr>
      <vt:lpstr>Automatic transitions</vt:lpstr>
      <vt:lpstr>Useful Keywords</vt:lpstr>
      <vt:lpstr>Processing Sequence</vt:lpstr>
      <vt:lpstr>Self Transitions</vt:lpstr>
      <vt:lpstr>Slide 17</vt:lpstr>
      <vt:lpstr>Guard conditions</vt:lpstr>
      <vt:lpstr>Sub-states</vt:lpstr>
      <vt:lpstr>Concurrent sub-states</vt:lpstr>
      <vt:lpstr>State explosions</vt:lpstr>
      <vt:lpstr>Orthogonal states</vt:lpstr>
      <vt:lpstr>History states</vt:lpstr>
      <vt:lpstr>Junction States</vt:lpstr>
      <vt:lpstr>Join and Fork</vt:lpstr>
      <vt:lpstr>Implementing States</vt:lpstr>
      <vt:lpstr>‘State’ Design Pattern (1)</vt:lpstr>
      <vt:lpstr>‘State’ Design Pattern (2)</vt:lpstr>
      <vt:lpstr>Statechart example</vt:lpstr>
      <vt:lpstr>Slide 30</vt:lpstr>
      <vt:lpstr>What is a constraint</vt:lpstr>
      <vt:lpstr>Design by Contract</vt:lpstr>
      <vt:lpstr>OCL requirements</vt:lpstr>
      <vt:lpstr>OC Language is ...</vt:lpstr>
      <vt:lpstr>Boolean expressions</vt:lpstr>
      <vt:lpstr>Context for a constraint</vt:lpstr>
      <vt:lpstr>Multiplicity constraints</vt:lpstr>
      <vt:lpstr>Subset constraint</vt:lpstr>
      <vt:lpstr>OCL collections</vt:lpstr>
      <vt:lpstr>OCL Summary</vt:lpstr>
      <vt:lpstr>Module Summary</vt:lpstr>
      <vt:lpstr>Questions or Comments?</vt:lpstr>
    </vt:vector>
  </TitlesOfParts>
  <Company>EMII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Semaphore Courseware</dc:subject>
  <dc:creator>Nick Hargreaves</dc:creator>
  <cp:lastModifiedBy>Steve</cp:lastModifiedBy>
  <cp:revision>61</cp:revision>
  <cp:lastPrinted>2000-02-29T21:40:26Z</cp:lastPrinted>
  <dcterms:created xsi:type="dcterms:W3CDTF">2000-02-09T11:04:33Z</dcterms:created>
  <dcterms:modified xsi:type="dcterms:W3CDTF">2011-10-30T14:52:34Z</dcterms:modified>
</cp:coreProperties>
</file>